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44"/>
  </p:notesMasterIdLst>
  <p:sldIdLst>
    <p:sldId id="557" r:id="rId2"/>
    <p:sldId id="558" r:id="rId3"/>
    <p:sldId id="559" r:id="rId4"/>
    <p:sldId id="418" r:id="rId5"/>
    <p:sldId id="303" r:id="rId6"/>
    <p:sldId id="530" r:id="rId7"/>
    <p:sldId id="531" r:id="rId8"/>
    <p:sldId id="529" r:id="rId9"/>
    <p:sldId id="577" r:id="rId10"/>
    <p:sldId id="587" r:id="rId11"/>
    <p:sldId id="578" r:id="rId12"/>
    <p:sldId id="585" r:id="rId13"/>
    <p:sldId id="586" r:id="rId14"/>
    <p:sldId id="570" r:id="rId15"/>
    <p:sldId id="566" r:id="rId16"/>
    <p:sldId id="567" r:id="rId17"/>
    <p:sldId id="568" r:id="rId18"/>
    <p:sldId id="569" r:id="rId19"/>
    <p:sldId id="540" r:id="rId20"/>
    <p:sldId id="571" r:id="rId21"/>
    <p:sldId id="581" r:id="rId22"/>
    <p:sldId id="579" r:id="rId23"/>
    <p:sldId id="572" r:id="rId24"/>
    <p:sldId id="573" r:id="rId25"/>
    <p:sldId id="542" r:id="rId26"/>
    <p:sldId id="543" r:id="rId27"/>
    <p:sldId id="544" r:id="rId28"/>
    <p:sldId id="583" r:id="rId29"/>
    <p:sldId id="538" r:id="rId30"/>
    <p:sldId id="584" r:id="rId31"/>
    <p:sldId id="574" r:id="rId32"/>
    <p:sldId id="580" r:id="rId33"/>
    <p:sldId id="533" r:id="rId34"/>
    <p:sldId id="526" r:id="rId35"/>
    <p:sldId id="527" r:id="rId36"/>
    <p:sldId id="528" r:id="rId37"/>
    <p:sldId id="546" r:id="rId38"/>
    <p:sldId id="547" r:id="rId39"/>
    <p:sldId id="549" r:id="rId40"/>
    <p:sldId id="551" r:id="rId41"/>
    <p:sldId id="552" r:id="rId42"/>
    <p:sldId id="57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0" autoAdjust="0"/>
    <p:restoredTop sz="80261" autoAdjust="0"/>
  </p:normalViewPr>
  <p:slideViewPr>
    <p:cSldViewPr snapToGrid="0">
      <p:cViewPr varScale="1">
        <p:scale>
          <a:sx n="70" d="100"/>
          <a:sy n="70" d="100"/>
        </p:scale>
        <p:origin x="4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Optical Fiber Communication</a:t>
            </a:r>
            <a:endParaRPr lang="en-US" sz="4000" dirty="0"/>
          </a:p>
        </p:txBody>
      </p:sp>
    </p:spTree>
    <p:extLst>
      <p:ext uri="{BB962C8B-B14F-4D97-AF65-F5344CB8AC3E}">
        <p14:creationId xmlns:p14="http://schemas.microsoft.com/office/powerpoint/2010/main" val="3672550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t="22685" r="44636" b="4903"/>
          <a:stretch/>
        </p:blipFill>
        <p:spPr>
          <a:xfrm>
            <a:off x="878186" y="0"/>
            <a:ext cx="9378332" cy="6899819"/>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10</a:t>
            </a:fld>
            <a:endParaRPr lang="en-US"/>
          </a:p>
        </p:txBody>
      </p:sp>
    </p:spTree>
    <p:extLst>
      <p:ext uri="{BB962C8B-B14F-4D97-AF65-F5344CB8AC3E}">
        <p14:creationId xmlns:p14="http://schemas.microsoft.com/office/powerpoint/2010/main" val="2457532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1069" y="1535651"/>
            <a:ext cx="12010931" cy="5915352"/>
          </a:xfrm>
        </p:spPr>
        <p:txBody>
          <a:bodyPr>
            <a:noAutofit/>
          </a:bodyPr>
          <a:lstStyle/>
          <a:p>
            <a:pPr marL="109728" indent="0" algn="just">
              <a:buNone/>
            </a:pPr>
            <a:r>
              <a:rPr lang="en-US" sz="2200" dirty="0"/>
              <a:t>Response (speed/time) of the photodiode is determined by the capacitance of the p-n junction. It is the time needed for charge carriers to cross the </a:t>
            </a:r>
            <a:r>
              <a:rPr lang="en-US" sz="2200" dirty="0" smtClean="0"/>
              <a:t>p-n </a:t>
            </a:r>
            <a:r>
              <a:rPr lang="en-US" sz="2200" dirty="0"/>
              <a:t>junction. This is directly affected by the width of the depletion </a:t>
            </a:r>
            <a:r>
              <a:rPr lang="en-US" sz="2200" dirty="0" smtClean="0"/>
              <a:t>region.</a:t>
            </a:r>
          </a:p>
          <a:p>
            <a:pPr marL="109728" indent="0" algn="just">
              <a:buNone/>
            </a:pPr>
            <a:r>
              <a:rPr lang="en-US" sz="2200" dirty="0" err="1" smtClean="0">
                <a:solidFill>
                  <a:srgbClr val="FF0000"/>
                </a:solidFill>
              </a:rPr>
              <a:t>Responsivity</a:t>
            </a:r>
            <a:r>
              <a:rPr lang="en-US" sz="2200" dirty="0" smtClean="0">
                <a:solidFill>
                  <a:srgbClr val="FF0000"/>
                </a:solidFill>
              </a:rPr>
              <a:t> </a:t>
            </a:r>
            <a:r>
              <a:rPr lang="en-US" sz="2200" dirty="0"/>
              <a:t>is the ratio of photocurrent generated from incident light, to that incident light power. This is usually expressed in </a:t>
            </a:r>
            <a:r>
              <a:rPr lang="en-US" sz="2200" dirty="0">
                <a:solidFill>
                  <a:srgbClr val="FF0000"/>
                </a:solidFill>
              </a:rPr>
              <a:t>units of A/W </a:t>
            </a:r>
            <a:r>
              <a:rPr lang="en-US" sz="2200" dirty="0"/>
              <a:t>(current over power). </a:t>
            </a:r>
            <a:r>
              <a:rPr lang="en-US" sz="2200" dirty="0" err="1" smtClean="0"/>
              <a:t>Responsivity</a:t>
            </a:r>
            <a:r>
              <a:rPr lang="en-US" sz="2200" dirty="0" smtClean="0"/>
              <a:t> is the function </a:t>
            </a:r>
            <a:r>
              <a:rPr lang="en-US" sz="2200" dirty="0"/>
              <a:t>of wavelength. This is called Quantum </a:t>
            </a:r>
            <a:r>
              <a:rPr lang="en-US" sz="2200" dirty="0" smtClean="0"/>
              <a:t>Efficiency.</a:t>
            </a:r>
          </a:p>
          <a:p>
            <a:pPr marL="109728" indent="0" algn="just">
              <a:buNone/>
            </a:pPr>
            <a:r>
              <a:rPr lang="en-US" sz="2200" dirty="0" smtClean="0">
                <a:solidFill>
                  <a:srgbClr val="FF0000"/>
                </a:solidFill>
              </a:rPr>
              <a:t>Dark </a:t>
            </a:r>
            <a:r>
              <a:rPr lang="en-US" sz="2200" dirty="0">
                <a:solidFill>
                  <a:srgbClr val="FF0000"/>
                </a:solidFill>
              </a:rPr>
              <a:t>current is the current in the photodiode when there is no incident light. </a:t>
            </a:r>
            <a:r>
              <a:rPr lang="en-US" sz="2200" dirty="0"/>
              <a:t>This can be one of the main sources of noise in the photodiode system. Photocurrent from background radiation can also be included in this measurement. </a:t>
            </a:r>
            <a:endParaRPr lang="en-US" sz="2200" dirty="0" smtClean="0"/>
          </a:p>
        </p:txBody>
      </p:sp>
      <p:sp>
        <p:nvSpPr>
          <p:cNvPr id="3" name="Slide Number Placeholder 2"/>
          <p:cNvSpPr>
            <a:spLocks noGrp="1"/>
          </p:cNvSpPr>
          <p:nvPr>
            <p:ph type="sldNum" sz="quarter" idx="12"/>
          </p:nvPr>
        </p:nvSpPr>
        <p:spPr/>
        <p:txBody>
          <a:bodyPr/>
          <a:lstStyle/>
          <a:p>
            <a:fld id="{4975AE14-5157-40EE-903F-4A617FD70239}" type="slidenum">
              <a:rPr lang="en-US" smtClean="0"/>
              <a:pPr/>
              <a:t>11</a:t>
            </a:fld>
            <a:endParaRPr lang="en-US"/>
          </a:p>
        </p:txBody>
      </p:sp>
      <p:sp>
        <p:nvSpPr>
          <p:cNvPr id="4" name="Title 3"/>
          <p:cNvSpPr>
            <a:spLocks noGrp="1"/>
          </p:cNvSpPr>
          <p:nvPr>
            <p:ph type="title"/>
          </p:nvPr>
        </p:nvSpPr>
        <p:spPr/>
        <p:txBody>
          <a:bodyPr/>
          <a:lstStyle/>
          <a:p>
            <a:pPr algn="ctr"/>
            <a:r>
              <a:rPr lang="en-US" dirty="0" smtClean="0"/>
              <a:t>Key performances</a:t>
            </a:r>
            <a:endParaRPr lang="en-US" dirty="0"/>
          </a:p>
        </p:txBody>
      </p:sp>
    </p:spTree>
    <p:extLst>
      <p:ext uri="{BB962C8B-B14F-4D97-AF65-F5344CB8AC3E}">
        <p14:creationId xmlns:p14="http://schemas.microsoft.com/office/powerpoint/2010/main" val="2771088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1069" y="1906843"/>
            <a:ext cx="11678971" cy="5915352"/>
          </a:xfrm>
        </p:spPr>
        <p:txBody>
          <a:bodyPr>
            <a:noAutofit/>
          </a:bodyPr>
          <a:lstStyle/>
          <a:p>
            <a:pPr marL="109728" indent="0" algn="just">
              <a:buNone/>
            </a:pPr>
            <a:r>
              <a:rPr lang="en-US" sz="2200" dirty="0"/>
              <a:t>Photodiodes are usually put into an enclosure that does not allow any light to hit the photodiode to measure the dark current. Because the current generated by the photodiode can be very small, dark current levels can obscure the current produced by incident light at low light levels</a:t>
            </a:r>
            <a:r>
              <a:rPr lang="en-US" sz="2200" dirty="0">
                <a:solidFill>
                  <a:srgbClr val="FF0000"/>
                </a:solidFill>
              </a:rPr>
              <a:t>. Dark current increases with temperature. The ideal photodiode would have no dark current.</a:t>
            </a:r>
          </a:p>
          <a:p>
            <a:pPr marL="109728" indent="0" algn="just">
              <a:buNone/>
            </a:pPr>
            <a:endParaRPr lang="en-US" sz="2200" dirty="0" smtClean="0"/>
          </a:p>
          <a:p>
            <a:pPr marL="109728" indent="0" algn="just">
              <a:buNone/>
            </a:pPr>
            <a:r>
              <a:rPr lang="en-US" sz="2200" dirty="0" smtClean="0"/>
              <a:t>Breakdown </a:t>
            </a:r>
            <a:r>
              <a:rPr lang="en-US" sz="2200" dirty="0"/>
              <a:t>Voltage is the largest reverse voltage that can be applied to the photodiode before there is an exponential increase in leakage current or dark current. </a:t>
            </a:r>
            <a:r>
              <a:rPr lang="en-US" sz="2200" dirty="0">
                <a:solidFill>
                  <a:srgbClr val="FF0000"/>
                </a:solidFill>
              </a:rPr>
              <a:t>Photodiodes should be operated below this maximum applied reverse bias </a:t>
            </a:r>
            <a:r>
              <a:rPr lang="en-US" sz="2200" dirty="0"/>
              <a:t>or damage to the photodiode may occur. </a:t>
            </a:r>
            <a:r>
              <a:rPr lang="en-US" sz="2200" dirty="0">
                <a:solidFill>
                  <a:srgbClr val="FF0000"/>
                </a:solidFill>
              </a:rPr>
              <a:t>Breakdown voltage decreases with an increase in temperature.</a:t>
            </a:r>
          </a:p>
        </p:txBody>
      </p:sp>
      <p:sp>
        <p:nvSpPr>
          <p:cNvPr id="3" name="Slide Number Placeholder 2"/>
          <p:cNvSpPr>
            <a:spLocks noGrp="1"/>
          </p:cNvSpPr>
          <p:nvPr>
            <p:ph type="sldNum" sz="quarter" idx="12"/>
          </p:nvPr>
        </p:nvSpPr>
        <p:spPr/>
        <p:txBody>
          <a:bodyPr/>
          <a:lstStyle/>
          <a:p>
            <a:fld id="{4975AE14-5157-40EE-903F-4A617FD70239}" type="slidenum">
              <a:rPr lang="en-US" smtClean="0"/>
              <a:pPr/>
              <a:t>12</a:t>
            </a:fld>
            <a:endParaRPr lang="en-US"/>
          </a:p>
        </p:txBody>
      </p:sp>
      <p:sp>
        <p:nvSpPr>
          <p:cNvPr id="4" name="Title 3"/>
          <p:cNvSpPr>
            <a:spLocks noGrp="1"/>
          </p:cNvSpPr>
          <p:nvPr>
            <p:ph type="title"/>
          </p:nvPr>
        </p:nvSpPr>
        <p:spPr/>
        <p:txBody>
          <a:bodyPr/>
          <a:lstStyle/>
          <a:p>
            <a:pPr algn="ctr"/>
            <a:r>
              <a:rPr lang="en-US" dirty="0" smtClean="0"/>
              <a:t>Key performances</a:t>
            </a:r>
            <a:endParaRPr lang="en-US" dirty="0"/>
          </a:p>
        </p:txBody>
      </p:sp>
    </p:spTree>
    <p:extLst>
      <p:ext uri="{BB962C8B-B14F-4D97-AF65-F5344CB8AC3E}">
        <p14:creationId xmlns:p14="http://schemas.microsoft.com/office/powerpoint/2010/main" val="2268439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9807" t="24484" r="5593" b="17506"/>
          <a:stretch/>
        </p:blipFill>
        <p:spPr>
          <a:xfrm>
            <a:off x="-72428" y="108643"/>
            <a:ext cx="12191172" cy="6174462"/>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13</a:t>
            </a:fld>
            <a:endParaRPr lang="en-US"/>
          </a:p>
        </p:txBody>
      </p:sp>
    </p:spTree>
    <p:extLst>
      <p:ext uri="{BB962C8B-B14F-4D97-AF65-F5344CB8AC3E}">
        <p14:creationId xmlns:p14="http://schemas.microsoft.com/office/powerpoint/2010/main" val="3218994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14</a:t>
            </a:fld>
            <a:endParaRPr lang="en-US"/>
          </a:p>
        </p:txBody>
      </p:sp>
      <p:pic>
        <p:nvPicPr>
          <p:cNvPr id="6" name="Picture 5"/>
          <p:cNvPicPr/>
          <p:nvPr/>
        </p:nvPicPr>
        <p:blipFill>
          <a:blip r:embed="rId2"/>
          <a:srcRect l="3989" t="18162" r="35601" b="22311"/>
          <a:stretch>
            <a:fillRect/>
          </a:stretch>
        </p:blipFill>
        <p:spPr bwMode="auto">
          <a:xfrm>
            <a:off x="1857829" y="1291772"/>
            <a:ext cx="8868228" cy="461554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451430" y="279363"/>
            <a:ext cx="9564914" cy="707886"/>
          </a:xfrm>
          <a:prstGeom prst="rect">
            <a:avLst/>
          </a:prstGeom>
          <a:noFill/>
        </p:spPr>
        <p:txBody>
          <a:bodyPr wrap="square" rtlCol="0">
            <a:spAutoFit/>
          </a:bodyPr>
          <a:lstStyle/>
          <a:p>
            <a:pPr algn="ctr"/>
            <a:r>
              <a:rPr lang="en-US" sz="4000" dirty="0" smtClean="0"/>
              <a:t>Photodiodes</a:t>
            </a:r>
            <a:endParaRPr lang="en-US" sz="4000" dirty="0"/>
          </a:p>
        </p:txBody>
      </p:sp>
    </p:spTree>
    <p:extLst>
      <p:ext uri="{BB962C8B-B14F-4D97-AF65-F5344CB8AC3E}">
        <p14:creationId xmlns:p14="http://schemas.microsoft.com/office/powerpoint/2010/main" val="1351417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15</a:t>
            </a:fld>
            <a:endParaRPr lang="en-US"/>
          </a:p>
        </p:txBody>
      </p:sp>
      <p:sp>
        <p:nvSpPr>
          <p:cNvPr id="5" name="TextBox 4"/>
          <p:cNvSpPr txBox="1"/>
          <p:nvPr/>
        </p:nvSpPr>
        <p:spPr>
          <a:xfrm>
            <a:off x="1451430" y="279363"/>
            <a:ext cx="9564914" cy="707886"/>
          </a:xfrm>
          <a:prstGeom prst="rect">
            <a:avLst/>
          </a:prstGeom>
          <a:noFill/>
        </p:spPr>
        <p:txBody>
          <a:bodyPr wrap="square" rtlCol="0">
            <a:spAutoFit/>
          </a:bodyPr>
          <a:lstStyle/>
          <a:p>
            <a:pPr algn="ctr"/>
            <a:r>
              <a:rPr lang="en-US" sz="4000" dirty="0" smtClean="0"/>
              <a:t>Working Principle</a:t>
            </a:r>
            <a:endParaRPr lang="en-US" sz="4000" dirty="0"/>
          </a:p>
        </p:txBody>
      </p:sp>
      <p:pic>
        <p:nvPicPr>
          <p:cNvPr id="6" name="Picture 5"/>
          <p:cNvPicPr/>
          <p:nvPr/>
        </p:nvPicPr>
        <p:blipFill>
          <a:blip r:embed="rId2"/>
          <a:srcRect l="3496" t="21444" r="34615" b="20998"/>
          <a:stretch>
            <a:fillRect/>
          </a:stretch>
        </p:blipFill>
        <p:spPr bwMode="auto">
          <a:xfrm>
            <a:off x="932507" y="1430448"/>
            <a:ext cx="10529179" cy="483972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6235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16</a:t>
            </a:fld>
            <a:endParaRPr lang="en-US"/>
          </a:p>
        </p:txBody>
      </p:sp>
      <p:pic>
        <p:nvPicPr>
          <p:cNvPr id="6" name="Picture 5"/>
          <p:cNvPicPr/>
          <p:nvPr/>
        </p:nvPicPr>
        <p:blipFill>
          <a:blip r:embed="rId2"/>
          <a:srcRect l="1896" t="19475" r="33753" b="24499"/>
          <a:stretch>
            <a:fillRect/>
          </a:stretch>
        </p:blipFill>
        <p:spPr bwMode="auto">
          <a:xfrm>
            <a:off x="1161142" y="1378858"/>
            <a:ext cx="10160000" cy="490582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451430" y="279363"/>
            <a:ext cx="9564914" cy="707886"/>
          </a:xfrm>
          <a:prstGeom prst="rect">
            <a:avLst/>
          </a:prstGeom>
          <a:noFill/>
        </p:spPr>
        <p:txBody>
          <a:bodyPr wrap="square" rtlCol="0">
            <a:spAutoFit/>
          </a:bodyPr>
          <a:lstStyle/>
          <a:p>
            <a:pPr algn="ctr"/>
            <a:r>
              <a:rPr lang="en-US" sz="4000" dirty="0" smtClean="0"/>
              <a:t>Working Principle</a:t>
            </a:r>
            <a:endParaRPr lang="en-US" sz="4000" dirty="0"/>
          </a:p>
        </p:txBody>
      </p:sp>
    </p:spTree>
    <p:extLst>
      <p:ext uri="{BB962C8B-B14F-4D97-AF65-F5344CB8AC3E}">
        <p14:creationId xmlns:p14="http://schemas.microsoft.com/office/powerpoint/2010/main" val="590810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17</a:t>
            </a:fld>
            <a:endParaRPr lang="en-US"/>
          </a:p>
        </p:txBody>
      </p:sp>
      <p:sp>
        <p:nvSpPr>
          <p:cNvPr id="5" name="TextBox 4"/>
          <p:cNvSpPr txBox="1"/>
          <p:nvPr/>
        </p:nvSpPr>
        <p:spPr>
          <a:xfrm>
            <a:off x="1451430" y="279363"/>
            <a:ext cx="9564914" cy="707886"/>
          </a:xfrm>
          <a:prstGeom prst="rect">
            <a:avLst/>
          </a:prstGeom>
          <a:noFill/>
        </p:spPr>
        <p:txBody>
          <a:bodyPr wrap="square" rtlCol="0">
            <a:spAutoFit/>
          </a:bodyPr>
          <a:lstStyle/>
          <a:p>
            <a:pPr algn="ctr"/>
            <a:r>
              <a:rPr lang="en-US" sz="4000" dirty="0" smtClean="0"/>
              <a:t>Advantages &amp; Disadvantages</a:t>
            </a:r>
            <a:endParaRPr lang="en-US" sz="4000" dirty="0"/>
          </a:p>
        </p:txBody>
      </p:sp>
      <p:pic>
        <p:nvPicPr>
          <p:cNvPr id="6" name="Picture 5"/>
          <p:cNvPicPr/>
          <p:nvPr/>
        </p:nvPicPr>
        <p:blipFill>
          <a:blip r:embed="rId2"/>
          <a:srcRect l="2635" t="18818" r="38264" b="22967"/>
          <a:stretch>
            <a:fillRect/>
          </a:stretch>
        </p:blipFill>
        <p:spPr bwMode="auto">
          <a:xfrm>
            <a:off x="0" y="1095469"/>
            <a:ext cx="12192000" cy="576253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910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18</a:t>
            </a:fld>
            <a:endParaRPr lang="en-US"/>
          </a:p>
        </p:txBody>
      </p:sp>
      <p:pic>
        <p:nvPicPr>
          <p:cNvPr id="5" name="Picture 4"/>
          <p:cNvPicPr/>
          <p:nvPr/>
        </p:nvPicPr>
        <p:blipFill>
          <a:blip r:embed="rId2"/>
          <a:srcRect l="3593" t="21530" r="34324" b="22534"/>
          <a:stretch>
            <a:fillRect/>
          </a:stretch>
        </p:blipFill>
        <p:spPr bwMode="auto">
          <a:xfrm>
            <a:off x="99588" y="1140736"/>
            <a:ext cx="11917787" cy="571726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010754" y="204641"/>
            <a:ext cx="10301120" cy="707886"/>
          </a:xfrm>
          <a:prstGeom prst="rect">
            <a:avLst/>
          </a:prstGeom>
          <a:noFill/>
        </p:spPr>
        <p:txBody>
          <a:bodyPr wrap="square" rtlCol="0">
            <a:spAutoFit/>
          </a:bodyPr>
          <a:lstStyle/>
          <a:p>
            <a:pPr algn="ctr"/>
            <a:r>
              <a:rPr lang="en-US" sz="4000" dirty="0" smtClean="0"/>
              <a:t>Differences between LED &amp; Photodiode</a:t>
            </a:r>
            <a:endParaRPr lang="en-US" sz="4000" dirty="0"/>
          </a:p>
        </p:txBody>
      </p:sp>
    </p:spTree>
    <p:extLst>
      <p:ext uri="{BB962C8B-B14F-4D97-AF65-F5344CB8AC3E}">
        <p14:creationId xmlns:p14="http://schemas.microsoft.com/office/powerpoint/2010/main" val="158684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19</a:t>
            </a:fld>
            <a:endParaRPr lang="en-US"/>
          </a:p>
        </p:txBody>
      </p:sp>
      <p:sp>
        <p:nvSpPr>
          <p:cNvPr id="4" name="Title 3"/>
          <p:cNvSpPr>
            <a:spLocks noGrp="1"/>
          </p:cNvSpPr>
          <p:nvPr>
            <p:ph type="title"/>
          </p:nvPr>
        </p:nvSpPr>
        <p:spPr>
          <a:xfrm>
            <a:off x="709188" y="1831834"/>
            <a:ext cx="10972800" cy="1143000"/>
          </a:xfrm>
        </p:spPr>
        <p:txBody>
          <a:bodyPr/>
          <a:lstStyle/>
          <a:p>
            <a:pPr algn="ctr"/>
            <a:r>
              <a:rPr lang="en-US" dirty="0"/>
              <a:t>p-</a:t>
            </a:r>
            <a:r>
              <a:rPr lang="en-US" dirty="0" err="1"/>
              <a:t>i</a:t>
            </a:r>
            <a:r>
              <a:rPr lang="en-US" dirty="0"/>
              <a:t>-n Photodiode</a:t>
            </a:r>
          </a:p>
        </p:txBody>
      </p:sp>
    </p:spTree>
    <p:extLst>
      <p:ext uri="{BB962C8B-B14F-4D97-AF65-F5344CB8AC3E}">
        <p14:creationId xmlns:p14="http://schemas.microsoft.com/office/powerpoint/2010/main" val="233125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6530" t="18883" r="6044" b="41315"/>
          <a:stretch/>
        </p:blipFill>
        <p:spPr>
          <a:xfrm>
            <a:off x="0" y="1231272"/>
            <a:ext cx="12161828" cy="3114391"/>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a:t>
            </a:fld>
            <a:endParaRPr lang="en-US"/>
          </a:p>
        </p:txBody>
      </p:sp>
    </p:spTree>
    <p:extLst>
      <p:ext uri="{BB962C8B-B14F-4D97-AF65-F5344CB8AC3E}">
        <p14:creationId xmlns:p14="http://schemas.microsoft.com/office/powerpoint/2010/main" val="1187134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20</a:t>
            </a:fld>
            <a:endParaRPr lang="en-US"/>
          </a:p>
        </p:txBody>
      </p:sp>
      <p:sp>
        <p:nvSpPr>
          <p:cNvPr id="4" name="Title 3"/>
          <p:cNvSpPr>
            <a:spLocks noGrp="1"/>
          </p:cNvSpPr>
          <p:nvPr>
            <p:ph type="title"/>
          </p:nvPr>
        </p:nvSpPr>
        <p:spPr/>
        <p:txBody>
          <a:bodyPr/>
          <a:lstStyle/>
          <a:p>
            <a:pPr algn="ctr"/>
            <a:r>
              <a:rPr lang="en-US" dirty="0"/>
              <a:t>p</a:t>
            </a:r>
            <a:r>
              <a:rPr lang="en-US" dirty="0" smtClean="0"/>
              <a:t>-</a:t>
            </a:r>
            <a:r>
              <a:rPr lang="en-US" dirty="0" err="1" smtClean="0"/>
              <a:t>i</a:t>
            </a:r>
            <a:r>
              <a:rPr lang="en-US" dirty="0" smtClean="0"/>
              <a:t>-n </a:t>
            </a:r>
            <a:r>
              <a:rPr lang="en-US" dirty="0"/>
              <a:t>Photodiode</a:t>
            </a:r>
          </a:p>
        </p:txBody>
      </p:sp>
      <p:sp>
        <p:nvSpPr>
          <p:cNvPr id="8" name="Rectangle 7"/>
          <p:cNvSpPr/>
          <p:nvPr/>
        </p:nvSpPr>
        <p:spPr>
          <a:xfrm>
            <a:off x="497941" y="1491620"/>
            <a:ext cx="11416420" cy="4493538"/>
          </a:xfrm>
          <a:prstGeom prst="rect">
            <a:avLst/>
          </a:prstGeom>
        </p:spPr>
        <p:txBody>
          <a:bodyPr wrap="square">
            <a:spAutoFit/>
          </a:bodyPr>
          <a:lstStyle/>
          <a:p>
            <a:pPr algn="just"/>
            <a:r>
              <a:rPr lang="en-US" sz="2600" dirty="0">
                <a:solidFill>
                  <a:srgbClr val="333333"/>
                </a:solidFill>
                <a:latin typeface="+mj-lt"/>
              </a:rPr>
              <a:t>A diode with a wide and </a:t>
            </a:r>
            <a:r>
              <a:rPr lang="en-US" sz="2600" dirty="0" err="1">
                <a:solidFill>
                  <a:srgbClr val="333333"/>
                </a:solidFill>
                <a:latin typeface="+mj-lt"/>
              </a:rPr>
              <a:t>undoped</a:t>
            </a:r>
            <a:r>
              <a:rPr lang="en-US" sz="2600" dirty="0">
                <a:solidFill>
                  <a:srgbClr val="333333"/>
                </a:solidFill>
                <a:latin typeface="+mj-lt"/>
              </a:rPr>
              <a:t> intrinsic semiconductor region between a p-type and an n-type semiconductor region</a:t>
            </a:r>
            <a:r>
              <a:rPr lang="en-US" sz="2600" dirty="0" smtClean="0">
                <a:solidFill>
                  <a:srgbClr val="333333"/>
                </a:solidFill>
                <a:latin typeface="+mj-lt"/>
              </a:rPr>
              <a:t>. </a:t>
            </a:r>
            <a:r>
              <a:rPr lang="en-US" sz="2600" dirty="0"/>
              <a:t>These two regions are </a:t>
            </a:r>
            <a:r>
              <a:rPr lang="en-US" sz="2600" dirty="0" err="1"/>
              <a:t>primely</a:t>
            </a:r>
            <a:r>
              <a:rPr lang="en-US" sz="2600" dirty="0"/>
              <a:t> heavily doped as they find applications for </a:t>
            </a:r>
            <a:r>
              <a:rPr lang="en-US" sz="2600" dirty="0" err="1"/>
              <a:t>ohmic</a:t>
            </a:r>
            <a:r>
              <a:rPr lang="en-US" sz="2600" dirty="0"/>
              <a:t> contacts</a:t>
            </a:r>
            <a:r>
              <a:rPr lang="en-US" sz="2600" dirty="0" smtClean="0"/>
              <a:t>.</a:t>
            </a:r>
            <a:endParaRPr lang="en-US" sz="2600" dirty="0" smtClean="0">
              <a:solidFill>
                <a:srgbClr val="333333"/>
              </a:solidFill>
              <a:latin typeface="+mj-lt"/>
            </a:endParaRPr>
          </a:p>
          <a:p>
            <a:pPr algn="just"/>
            <a:endParaRPr lang="en-US" sz="2600" dirty="0" smtClean="0">
              <a:latin typeface="+mj-lt"/>
            </a:endParaRPr>
          </a:p>
          <a:p>
            <a:pPr algn="just"/>
            <a:r>
              <a:rPr lang="en-US" sz="2600" dirty="0" smtClean="0">
                <a:latin typeface="+mj-lt"/>
              </a:rPr>
              <a:t>The p-</a:t>
            </a:r>
            <a:r>
              <a:rPr lang="en-US" sz="2600" dirty="0" err="1" smtClean="0">
                <a:latin typeface="+mj-lt"/>
              </a:rPr>
              <a:t>i</a:t>
            </a:r>
            <a:r>
              <a:rPr lang="en-US" sz="2600" dirty="0" smtClean="0">
                <a:latin typeface="+mj-lt"/>
              </a:rPr>
              <a:t>-n </a:t>
            </a:r>
            <a:r>
              <a:rPr lang="en-US" sz="2600" dirty="0">
                <a:latin typeface="+mj-lt"/>
              </a:rPr>
              <a:t>diode was first used in the year 1952 as a low frequency and high power rectifier. It was even used for microwave applications and as a </a:t>
            </a:r>
            <a:r>
              <a:rPr lang="en-US" sz="2600" dirty="0" err="1">
                <a:latin typeface="+mj-lt"/>
              </a:rPr>
              <a:t>photodetector</a:t>
            </a:r>
            <a:r>
              <a:rPr lang="en-US" sz="2600" dirty="0">
                <a:latin typeface="+mj-lt"/>
              </a:rPr>
              <a:t> as it is said to be a good light absorber</a:t>
            </a:r>
            <a:r>
              <a:rPr lang="en-US" sz="2600" dirty="0" smtClean="0">
                <a:latin typeface="+mj-lt"/>
              </a:rPr>
              <a:t>.</a:t>
            </a:r>
          </a:p>
          <a:p>
            <a:pPr algn="just"/>
            <a:endParaRPr lang="en-US" sz="2600" dirty="0" smtClean="0">
              <a:latin typeface="+mj-lt"/>
            </a:endParaRPr>
          </a:p>
          <a:p>
            <a:pPr algn="just"/>
            <a:endParaRPr lang="en-US" sz="2600" dirty="0">
              <a:latin typeface="+mj-lt"/>
            </a:endParaRPr>
          </a:p>
          <a:p>
            <a:pPr algn="just"/>
            <a:endParaRPr lang="en-US" sz="2600" dirty="0">
              <a:latin typeface="+mj-lt"/>
            </a:endParaRPr>
          </a:p>
        </p:txBody>
      </p:sp>
    </p:spTree>
    <p:extLst>
      <p:ext uri="{BB962C8B-B14F-4D97-AF65-F5344CB8AC3E}">
        <p14:creationId xmlns:p14="http://schemas.microsoft.com/office/powerpoint/2010/main" val="325922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21</a:t>
            </a:fld>
            <a:endParaRPr lang="en-US"/>
          </a:p>
        </p:txBody>
      </p:sp>
      <p:sp>
        <p:nvSpPr>
          <p:cNvPr id="6" name="TextBox 5"/>
          <p:cNvSpPr txBox="1"/>
          <p:nvPr/>
        </p:nvSpPr>
        <p:spPr>
          <a:xfrm>
            <a:off x="1364344" y="424511"/>
            <a:ext cx="9564914" cy="707886"/>
          </a:xfrm>
          <a:prstGeom prst="rect">
            <a:avLst/>
          </a:prstGeom>
          <a:noFill/>
        </p:spPr>
        <p:txBody>
          <a:bodyPr wrap="square" rtlCol="0">
            <a:spAutoFit/>
          </a:bodyPr>
          <a:lstStyle/>
          <a:p>
            <a:pPr algn="ctr"/>
            <a:r>
              <a:rPr lang="en-US" sz="4000" dirty="0"/>
              <a:t>p-</a:t>
            </a:r>
            <a:r>
              <a:rPr lang="en-US" sz="4000" dirty="0" err="1"/>
              <a:t>i</a:t>
            </a:r>
            <a:r>
              <a:rPr lang="en-US" sz="4000" dirty="0"/>
              <a:t>-n Photodiode</a:t>
            </a:r>
          </a:p>
        </p:txBody>
      </p:sp>
      <p:sp>
        <p:nvSpPr>
          <p:cNvPr id="5" name="Rectangle 4"/>
          <p:cNvSpPr/>
          <p:nvPr/>
        </p:nvSpPr>
        <p:spPr>
          <a:xfrm>
            <a:off x="755462" y="1650149"/>
            <a:ext cx="10782678" cy="2893100"/>
          </a:xfrm>
          <a:prstGeom prst="rect">
            <a:avLst/>
          </a:prstGeom>
        </p:spPr>
        <p:txBody>
          <a:bodyPr wrap="square">
            <a:spAutoFit/>
          </a:bodyPr>
          <a:lstStyle/>
          <a:p>
            <a:pPr algn="just"/>
            <a:r>
              <a:rPr lang="en-US" sz="2600" dirty="0">
                <a:latin typeface="+mj-lt"/>
              </a:rPr>
              <a:t>The switching speed can be enhanced by a small minority carrier lifetime. For the photo detector applications where the speed of response is important, the </a:t>
            </a:r>
            <a:r>
              <a:rPr lang="en-US" sz="2600" dirty="0">
                <a:solidFill>
                  <a:srgbClr val="FF0000"/>
                </a:solidFill>
                <a:latin typeface="+mj-lt"/>
              </a:rPr>
              <a:t>depletion region width should be made as large as possible for small minority carrier lifetime as a result the switch speed also increases. </a:t>
            </a:r>
            <a:r>
              <a:rPr lang="en-US" sz="2600" dirty="0">
                <a:latin typeface="+mj-lt"/>
              </a:rPr>
              <a:t>This can be achieved </a:t>
            </a:r>
            <a:r>
              <a:rPr lang="en-US" sz="2600" b="1" dirty="0" smtClean="0">
                <a:latin typeface="+mj-lt"/>
              </a:rPr>
              <a:t>p-</a:t>
            </a:r>
            <a:r>
              <a:rPr lang="en-US" sz="2600" b="1" dirty="0" err="1" smtClean="0">
                <a:latin typeface="+mj-lt"/>
              </a:rPr>
              <a:t>i</a:t>
            </a:r>
            <a:r>
              <a:rPr lang="en-US" sz="2600" b="1" dirty="0" smtClean="0">
                <a:latin typeface="+mj-lt"/>
              </a:rPr>
              <a:t>-n </a:t>
            </a:r>
            <a:r>
              <a:rPr lang="en-US" sz="2600" b="1" dirty="0">
                <a:latin typeface="+mj-lt"/>
              </a:rPr>
              <a:t>photodiode</a:t>
            </a:r>
            <a:r>
              <a:rPr lang="en-US" sz="2600" dirty="0">
                <a:latin typeface="+mj-lt"/>
              </a:rPr>
              <a:t> as the insertion of intrinsic region the space charge width larger. </a:t>
            </a:r>
          </a:p>
        </p:txBody>
      </p:sp>
    </p:spTree>
    <p:extLst>
      <p:ext uri="{BB962C8B-B14F-4D97-AF65-F5344CB8AC3E}">
        <p14:creationId xmlns:p14="http://schemas.microsoft.com/office/powerpoint/2010/main" val="2450530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dirty="0" smtClean="0"/>
              <a:t>This </a:t>
            </a:r>
            <a:r>
              <a:rPr lang="en-US" dirty="0"/>
              <a:t>intrinsic layer is highly resistive and increases the electric field strength in the photodiode. </a:t>
            </a:r>
            <a:r>
              <a:rPr lang="en-US" dirty="0">
                <a:solidFill>
                  <a:srgbClr val="FF0000"/>
                </a:solidFill>
              </a:rPr>
              <a:t>There are many benefits to the added intrinsic layer because the depletion region is greatly increased. The capacitance of the junction is decreased</a:t>
            </a:r>
            <a:r>
              <a:rPr lang="en-US" dirty="0"/>
              <a:t>, </a:t>
            </a:r>
            <a:r>
              <a:rPr lang="en-US" dirty="0">
                <a:solidFill>
                  <a:srgbClr val="FF0000"/>
                </a:solidFill>
              </a:rPr>
              <a:t>and so the speed of the photodiode increased</a:t>
            </a:r>
            <a:r>
              <a:rPr lang="en-US" dirty="0"/>
              <a:t>. </a:t>
            </a:r>
            <a:r>
              <a:rPr lang="en-US" dirty="0">
                <a:solidFill>
                  <a:srgbClr val="FF0000"/>
                </a:solidFill>
              </a:rPr>
              <a:t>The increased layer also allows for a larger volume of photon to electron-hole conversion and higher Quantum </a:t>
            </a:r>
            <a:r>
              <a:rPr lang="en-US" dirty="0" smtClean="0">
                <a:solidFill>
                  <a:srgbClr val="FF0000"/>
                </a:solidFill>
              </a:rPr>
              <a:t>Efficiency, </a:t>
            </a:r>
            <a:r>
              <a:rPr lang="en-US" dirty="0" smtClean="0"/>
              <a:t>p-</a:t>
            </a:r>
            <a:r>
              <a:rPr lang="en-US" dirty="0" err="1" smtClean="0"/>
              <a:t>i</a:t>
            </a:r>
            <a:r>
              <a:rPr lang="en-US" dirty="0" smtClean="0"/>
              <a:t>-n </a:t>
            </a:r>
            <a:r>
              <a:rPr lang="en-US" dirty="0"/>
              <a:t>photodiodes also have high frequency response. The major advantage of the </a:t>
            </a:r>
            <a:r>
              <a:rPr lang="en-US" dirty="0" smtClean="0"/>
              <a:t>p-</a:t>
            </a:r>
            <a:r>
              <a:rPr lang="en-US" dirty="0" err="1" smtClean="0"/>
              <a:t>i</a:t>
            </a:r>
            <a:r>
              <a:rPr lang="en-US" dirty="0" smtClean="0"/>
              <a:t>-n photodiode</a:t>
            </a:r>
            <a:r>
              <a:rPr lang="en-US" dirty="0"/>
              <a:t>, compared to the </a:t>
            </a:r>
            <a:r>
              <a:rPr lang="en-US" dirty="0" smtClean="0"/>
              <a:t>p-n </a:t>
            </a:r>
            <a:r>
              <a:rPr lang="en-US" dirty="0"/>
              <a:t>junction, is the high response speed from the increased depletion region.</a:t>
            </a:r>
          </a:p>
        </p:txBody>
      </p:sp>
      <p:sp>
        <p:nvSpPr>
          <p:cNvPr id="3" name="Slide Number Placeholder 2"/>
          <p:cNvSpPr>
            <a:spLocks noGrp="1"/>
          </p:cNvSpPr>
          <p:nvPr>
            <p:ph type="sldNum" sz="quarter" idx="12"/>
          </p:nvPr>
        </p:nvSpPr>
        <p:spPr/>
        <p:txBody>
          <a:bodyPr/>
          <a:lstStyle/>
          <a:p>
            <a:fld id="{4975AE14-5157-40EE-903F-4A617FD70239}" type="slidenum">
              <a:rPr lang="en-US" smtClean="0"/>
              <a:pPr/>
              <a:t>22</a:t>
            </a:fld>
            <a:endParaRPr lang="en-US"/>
          </a:p>
        </p:txBody>
      </p:sp>
      <p:sp>
        <p:nvSpPr>
          <p:cNvPr id="4" name="Title 3"/>
          <p:cNvSpPr>
            <a:spLocks noGrp="1"/>
          </p:cNvSpPr>
          <p:nvPr>
            <p:ph type="title"/>
          </p:nvPr>
        </p:nvSpPr>
        <p:spPr/>
        <p:txBody>
          <a:bodyPr/>
          <a:lstStyle/>
          <a:p>
            <a:pPr algn="ctr"/>
            <a:r>
              <a:rPr lang="en-US" dirty="0"/>
              <a:t>p-</a:t>
            </a:r>
            <a:r>
              <a:rPr lang="en-US" dirty="0" err="1"/>
              <a:t>i</a:t>
            </a:r>
            <a:r>
              <a:rPr lang="en-US" dirty="0"/>
              <a:t>-n Photodiode</a:t>
            </a:r>
          </a:p>
        </p:txBody>
      </p:sp>
    </p:spTree>
    <p:extLst>
      <p:ext uri="{BB962C8B-B14F-4D97-AF65-F5344CB8AC3E}">
        <p14:creationId xmlns:p14="http://schemas.microsoft.com/office/powerpoint/2010/main" val="17324576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23</a:t>
            </a:fld>
            <a:endParaRPr lang="en-US"/>
          </a:p>
        </p:txBody>
      </p:sp>
      <p:sp>
        <p:nvSpPr>
          <p:cNvPr id="7" name="TextBox 6"/>
          <p:cNvSpPr txBox="1"/>
          <p:nvPr/>
        </p:nvSpPr>
        <p:spPr>
          <a:xfrm>
            <a:off x="1364344" y="424511"/>
            <a:ext cx="9564914" cy="707886"/>
          </a:xfrm>
          <a:prstGeom prst="rect">
            <a:avLst/>
          </a:prstGeom>
          <a:noFill/>
        </p:spPr>
        <p:txBody>
          <a:bodyPr wrap="square" rtlCol="0">
            <a:spAutoFit/>
          </a:bodyPr>
          <a:lstStyle/>
          <a:p>
            <a:pPr algn="ctr"/>
            <a:r>
              <a:rPr lang="en-US" sz="4000" dirty="0"/>
              <a:t>p-</a:t>
            </a:r>
            <a:r>
              <a:rPr lang="en-US" sz="4000" dirty="0" err="1"/>
              <a:t>i</a:t>
            </a:r>
            <a:r>
              <a:rPr lang="en-US" sz="4000" dirty="0"/>
              <a:t>-n Photodiode</a:t>
            </a:r>
          </a:p>
        </p:txBody>
      </p:sp>
      <p:pic>
        <p:nvPicPr>
          <p:cNvPr id="2" name="Picture 1"/>
          <p:cNvPicPr>
            <a:picLocks noChangeAspect="1"/>
          </p:cNvPicPr>
          <p:nvPr/>
        </p:nvPicPr>
        <p:blipFill rotWithShape="1">
          <a:blip r:embed="rId2"/>
          <a:srcRect l="39130" t="14413" r="40957" b="40669"/>
          <a:stretch/>
        </p:blipFill>
        <p:spPr>
          <a:xfrm>
            <a:off x="7152238" y="1294646"/>
            <a:ext cx="4712436" cy="5295861"/>
          </a:xfrm>
          <a:prstGeom prst="rect">
            <a:avLst/>
          </a:prstGeom>
        </p:spPr>
      </p:pic>
      <p:pic>
        <p:nvPicPr>
          <p:cNvPr id="5" name="Picture 4"/>
          <p:cNvPicPr>
            <a:picLocks noChangeAspect="1"/>
          </p:cNvPicPr>
          <p:nvPr/>
        </p:nvPicPr>
        <p:blipFill rotWithShape="1">
          <a:blip r:embed="rId3"/>
          <a:srcRect l="9445" t="13130" r="41902" b="43535"/>
          <a:stretch/>
        </p:blipFill>
        <p:spPr>
          <a:xfrm>
            <a:off x="262550" y="1578181"/>
            <a:ext cx="6476426" cy="3244861"/>
          </a:xfrm>
          <a:prstGeom prst="rect">
            <a:avLst/>
          </a:prstGeom>
        </p:spPr>
      </p:pic>
    </p:spTree>
    <p:extLst>
      <p:ext uri="{BB962C8B-B14F-4D97-AF65-F5344CB8AC3E}">
        <p14:creationId xmlns:p14="http://schemas.microsoft.com/office/powerpoint/2010/main" val="34050921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8908" t="37687" r="35297" b="21506"/>
          <a:stretch/>
        </p:blipFill>
        <p:spPr>
          <a:xfrm>
            <a:off x="407406" y="786534"/>
            <a:ext cx="11678970" cy="5523316"/>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24</a:t>
            </a:fld>
            <a:endParaRPr lang="en-US"/>
          </a:p>
        </p:txBody>
      </p:sp>
    </p:spTree>
    <p:extLst>
      <p:ext uri="{BB962C8B-B14F-4D97-AF65-F5344CB8AC3E}">
        <p14:creationId xmlns:p14="http://schemas.microsoft.com/office/powerpoint/2010/main" val="27266043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r>
              <a:rPr lang="en-US" dirty="0" smtClean="0"/>
              <a:t>The p-</a:t>
            </a:r>
            <a:r>
              <a:rPr lang="en-US" dirty="0" err="1" smtClean="0"/>
              <a:t>i</a:t>
            </a:r>
            <a:r>
              <a:rPr lang="en-US" dirty="0" smtClean="0"/>
              <a:t>-n diode comprises a semiconductor diode having three layers naming the p-type layer, intrinsic layer and n-type layer. The </a:t>
            </a:r>
            <a:r>
              <a:rPr lang="en-US" dirty="0"/>
              <a:t>p</a:t>
            </a:r>
            <a:r>
              <a:rPr lang="en-US" dirty="0" smtClean="0"/>
              <a:t> and n regions are there, and the region between them consists of the intrinsic material, and the doping level is said to be very low in this region.  The thickness of the intrinsic layer is very narrow, which ranges from </a:t>
            </a:r>
            <a:r>
              <a:rPr lang="en-US" dirty="0" smtClean="0">
                <a:solidFill>
                  <a:srgbClr val="FF0000"/>
                </a:solidFill>
              </a:rPr>
              <a:t>10 – 200 microns. </a:t>
            </a:r>
            <a:r>
              <a:rPr lang="en-US" dirty="0" smtClean="0"/>
              <a:t>The p region and the n regions are known to be heavily doped.</a:t>
            </a:r>
          </a:p>
          <a:p>
            <a:pPr marL="109728" indent="0" algn="just">
              <a:buNone/>
            </a:pPr>
            <a:r>
              <a:rPr lang="en-US" dirty="0" smtClean="0"/>
              <a:t>The </a:t>
            </a:r>
            <a:r>
              <a:rPr lang="en-US" dirty="0"/>
              <a:t>changes in the properties of the diode are known from the intrinsic material. These diodes are made of silicon. The intrinsic region of the </a:t>
            </a:r>
            <a:r>
              <a:rPr lang="en-US" dirty="0" smtClean="0"/>
              <a:t>p-</a:t>
            </a:r>
            <a:r>
              <a:rPr lang="en-US" dirty="0" err="1" smtClean="0"/>
              <a:t>i</a:t>
            </a:r>
            <a:r>
              <a:rPr lang="en-US" dirty="0" smtClean="0"/>
              <a:t>-n </a:t>
            </a:r>
            <a:r>
              <a:rPr lang="en-US" dirty="0"/>
              <a:t>diode acts like an inferior rectifier which is used in various devices such as attenuators, </a:t>
            </a:r>
            <a:r>
              <a:rPr lang="en-US" dirty="0" err="1"/>
              <a:t>photodetectors</a:t>
            </a:r>
            <a:r>
              <a:rPr lang="en-US" dirty="0"/>
              <a:t>, fast switches, high voltage power </a:t>
            </a:r>
            <a:r>
              <a:rPr lang="en-US" dirty="0" smtClean="0"/>
              <a:t>circuits </a:t>
            </a:r>
            <a:r>
              <a:rPr lang="en-US" dirty="0"/>
              <a:t>etc.</a:t>
            </a:r>
          </a:p>
        </p:txBody>
      </p:sp>
      <p:sp>
        <p:nvSpPr>
          <p:cNvPr id="3" name="Slide Number Placeholder 2"/>
          <p:cNvSpPr>
            <a:spLocks noGrp="1"/>
          </p:cNvSpPr>
          <p:nvPr>
            <p:ph type="sldNum" sz="quarter" idx="12"/>
          </p:nvPr>
        </p:nvSpPr>
        <p:spPr/>
        <p:txBody>
          <a:bodyPr/>
          <a:lstStyle/>
          <a:p>
            <a:fld id="{4975AE14-5157-40EE-903F-4A617FD70239}" type="slidenum">
              <a:rPr lang="en-US" smtClean="0"/>
              <a:pPr/>
              <a:t>25</a:t>
            </a:fld>
            <a:endParaRPr lang="en-US"/>
          </a:p>
        </p:txBody>
      </p:sp>
      <p:sp>
        <p:nvSpPr>
          <p:cNvPr id="4" name="Title 3"/>
          <p:cNvSpPr>
            <a:spLocks noGrp="1"/>
          </p:cNvSpPr>
          <p:nvPr>
            <p:ph type="title"/>
          </p:nvPr>
        </p:nvSpPr>
        <p:spPr/>
        <p:txBody>
          <a:bodyPr/>
          <a:lstStyle/>
          <a:p>
            <a:pPr algn="ctr"/>
            <a:r>
              <a:rPr lang="en-US" dirty="0" smtClean="0"/>
              <a:t>Structure and working</a:t>
            </a:r>
            <a:endParaRPr lang="en-US" dirty="0"/>
          </a:p>
        </p:txBody>
      </p:sp>
    </p:spTree>
    <p:extLst>
      <p:ext uri="{BB962C8B-B14F-4D97-AF65-F5344CB8AC3E}">
        <p14:creationId xmlns:p14="http://schemas.microsoft.com/office/powerpoint/2010/main" val="4372041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just"/>
            <a:r>
              <a:rPr lang="en-US" dirty="0"/>
              <a:t>p</a:t>
            </a:r>
            <a:r>
              <a:rPr lang="en-US" dirty="0" smtClean="0"/>
              <a:t>-</a:t>
            </a:r>
            <a:r>
              <a:rPr lang="en-US" dirty="0" err="1" smtClean="0"/>
              <a:t>i</a:t>
            </a:r>
            <a:r>
              <a:rPr lang="en-US" dirty="0" smtClean="0"/>
              <a:t>-n diode has a wide range of applications coming in various fields of physics like radio frequency switch, microwave switch, radiofrequency attenuator, microwave attenuator, </a:t>
            </a:r>
            <a:r>
              <a:rPr lang="en-US" dirty="0" err="1" smtClean="0"/>
              <a:t>photodetector</a:t>
            </a:r>
            <a:r>
              <a:rPr lang="en-US" dirty="0" smtClean="0"/>
              <a:t>, etc. </a:t>
            </a:r>
          </a:p>
          <a:p>
            <a:pPr marL="109728" indent="0" algn="just">
              <a:buNone/>
            </a:pPr>
            <a:r>
              <a:rPr lang="en-US" dirty="0" smtClean="0"/>
              <a:t>Details are given below-</a:t>
            </a:r>
          </a:p>
          <a:p>
            <a:pPr algn="just"/>
            <a:r>
              <a:rPr lang="en-US" dirty="0" smtClean="0"/>
              <a:t>These</a:t>
            </a:r>
            <a:r>
              <a:rPr lang="en-US" dirty="0"/>
              <a:t> diodes are used in the RF and also for </a:t>
            </a:r>
            <a:r>
              <a:rPr lang="en-US" dirty="0">
                <a:solidFill>
                  <a:srgbClr val="FF0000"/>
                </a:solidFill>
              </a:rPr>
              <a:t>microwave switches </a:t>
            </a:r>
            <a:r>
              <a:rPr lang="en-US" dirty="0"/>
              <a:t>and microwave variable </a:t>
            </a:r>
            <a:r>
              <a:rPr lang="en-US" dirty="0">
                <a:solidFill>
                  <a:srgbClr val="FF0000"/>
                </a:solidFill>
              </a:rPr>
              <a:t>attenuators</a:t>
            </a:r>
            <a:r>
              <a:rPr lang="en-US" dirty="0"/>
              <a:t> since they are said to have low capacitance.</a:t>
            </a:r>
          </a:p>
          <a:p>
            <a:pPr algn="just"/>
            <a:r>
              <a:rPr lang="en-US" dirty="0"/>
              <a:t>They are used in </a:t>
            </a:r>
            <a:r>
              <a:rPr lang="en-US" dirty="0" err="1">
                <a:solidFill>
                  <a:srgbClr val="FF0000"/>
                </a:solidFill>
              </a:rPr>
              <a:t>Photodetectors</a:t>
            </a:r>
            <a:r>
              <a:rPr lang="en-US" dirty="0"/>
              <a:t> and </a:t>
            </a:r>
            <a:r>
              <a:rPr lang="en-US" dirty="0">
                <a:solidFill>
                  <a:srgbClr val="FF0000"/>
                </a:solidFill>
              </a:rPr>
              <a:t>photovoltaic cells</a:t>
            </a:r>
            <a:r>
              <a:rPr lang="en-US" dirty="0"/>
              <a:t>, and the </a:t>
            </a:r>
            <a:r>
              <a:rPr lang="en-US" dirty="0" smtClean="0"/>
              <a:t>p-</a:t>
            </a:r>
            <a:r>
              <a:rPr lang="en-US" dirty="0" err="1" smtClean="0"/>
              <a:t>i</a:t>
            </a:r>
            <a:r>
              <a:rPr lang="en-US" dirty="0" smtClean="0"/>
              <a:t>-n photodiodes </a:t>
            </a:r>
            <a:r>
              <a:rPr lang="en-US" dirty="0"/>
              <a:t>are used for </a:t>
            </a:r>
            <a:r>
              <a:rPr lang="en-US" dirty="0" err="1">
                <a:solidFill>
                  <a:srgbClr val="FF0000"/>
                </a:solidFill>
              </a:rPr>
              <a:t>fibre</a:t>
            </a:r>
            <a:r>
              <a:rPr lang="en-US" dirty="0">
                <a:solidFill>
                  <a:srgbClr val="FF0000"/>
                </a:solidFill>
              </a:rPr>
              <a:t> optic network </a:t>
            </a:r>
            <a:r>
              <a:rPr lang="en-US" dirty="0"/>
              <a:t>cards and switches.</a:t>
            </a:r>
          </a:p>
          <a:p>
            <a:pPr algn="just"/>
            <a:r>
              <a:rPr lang="en-US" dirty="0"/>
              <a:t>These diodes are effectively used for RF protection circuits, and they can also be utilized as an </a:t>
            </a:r>
            <a:r>
              <a:rPr lang="en-US" dirty="0">
                <a:solidFill>
                  <a:srgbClr val="FF0000"/>
                </a:solidFill>
              </a:rPr>
              <a:t>RF switch.</a:t>
            </a:r>
          </a:p>
          <a:p>
            <a:pPr algn="just"/>
            <a:r>
              <a:rPr lang="en-US" dirty="0"/>
              <a:t>The </a:t>
            </a:r>
            <a:r>
              <a:rPr lang="en-US" dirty="0" smtClean="0"/>
              <a:t>p-</a:t>
            </a:r>
            <a:r>
              <a:rPr lang="en-US" dirty="0" err="1" smtClean="0"/>
              <a:t>i</a:t>
            </a:r>
            <a:r>
              <a:rPr lang="en-US" dirty="0" smtClean="0"/>
              <a:t>-n </a:t>
            </a:r>
            <a:r>
              <a:rPr lang="en-US" dirty="0"/>
              <a:t>photodiode is also used to detect </a:t>
            </a:r>
            <a:r>
              <a:rPr lang="en-US" dirty="0">
                <a:solidFill>
                  <a:srgbClr val="FF0000"/>
                </a:solidFill>
              </a:rPr>
              <a:t>X-rays and gamma rays photons.</a:t>
            </a:r>
          </a:p>
          <a:p>
            <a:pPr marL="109728" indent="0" algn="just">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26</a:t>
            </a:fld>
            <a:endParaRPr lang="en-US"/>
          </a:p>
        </p:txBody>
      </p:sp>
      <p:sp>
        <p:nvSpPr>
          <p:cNvPr id="4" name="Title 3"/>
          <p:cNvSpPr>
            <a:spLocks noGrp="1"/>
          </p:cNvSpPr>
          <p:nvPr>
            <p:ph type="title"/>
          </p:nvPr>
        </p:nvSpPr>
        <p:spPr/>
        <p:txBody>
          <a:bodyPr/>
          <a:lstStyle/>
          <a:p>
            <a:pPr algn="ctr"/>
            <a:r>
              <a:rPr lang="en-US" dirty="0" smtClean="0"/>
              <a:t>Application</a:t>
            </a:r>
            <a:endParaRPr lang="en-US" dirty="0"/>
          </a:p>
        </p:txBody>
      </p:sp>
    </p:spTree>
    <p:extLst>
      <p:ext uri="{BB962C8B-B14F-4D97-AF65-F5344CB8AC3E}">
        <p14:creationId xmlns:p14="http://schemas.microsoft.com/office/powerpoint/2010/main" val="2539354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dirty="0" smtClean="0"/>
              <a:t>p-</a:t>
            </a:r>
            <a:r>
              <a:rPr lang="en-US" dirty="0" err="1" smtClean="0"/>
              <a:t>i</a:t>
            </a:r>
            <a:r>
              <a:rPr lang="en-US" dirty="0" smtClean="0"/>
              <a:t>-n </a:t>
            </a:r>
            <a:r>
              <a:rPr lang="en-US" dirty="0"/>
              <a:t>diode act as a variable capacitor when it is reverse biased.</a:t>
            </a:r>
          </a:p>
          <a:p>
            <a:pPr marL="109728" indent="0" algn="just">
              <a:buNone/>
            </a:pPr>
            <a:r>
              <a:rPr lang="en-US" dirty="0"/>
              <a:t>p-</a:t>
            </a:r>
            <a:r>
              <a:rPr lang="en-US" dirty="0" err="1"/>
              <a:t>i</a:t>
            </a:r>
            <a:r>
              <a:rPr lang="en-US" dirty="0"/>
              <a:t>-n diode act as a variable resistor when it is forward biased.</a:t>
            </a:r>
          </a:p>
          <a:p>
            <a:pPr marL="109728" indent="0" algn="just">
              <a:buNone/>
            </a:pPr>
            <a:endParaRPr lang="en-US" dirty="0"/>
          </a:p>
          <a:p>
            <a:pPr marL="109728" indent="0" algn="just">
              <a:buNone/>
            </a:pPr>
            <a:endParaRPr lang="en-US" dirty="0" smtClean="0"/>
          </a:p>
          <a:p>
            <a:pPr marL="109728" indent="0" algn="just">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27</a:t>
            </a:fld>
            <a:endParaRPr lang="en-US"/>
          </a:p>
        </p:txBody>
      </p:sp>
      <p:sp>
        <p:nvSpPr>
          <p:cNvPr id="4" name="Title 3"/>
          <p:cNvSpPr>
            <a:spLocks noGrp="1"/>
          </p:cNvSpPr>
          <p:nvPr>
            <p:ph type="title"/>
          </p:nvPr>
        </p:nvSpPr>
        <p:spPr/>
        <p:txBody>
          <a:bodyPr/>
          <a:lstStyle/>
          <a:p>
            <a:pPr algn="ctr"/>
            <a:r>
              <a:rPr lang="en-US" dirty="0" smtClean="0">
                <a:solidFill>
                  <a:schemeClr val="tx1"/>
                </a:solidFill>
              </a:rPr>
              <a:t>Other information</a:t>
            </a:r>
            <a:endParaRPr lang="en-US" dirty="0">
              <a:solidFill>
                <a:schemeClr val="tx1"/>
              </a:solidFill>
            </a:endParaRPr>
          </a:p>
        </p:txBody>
      </p:sp>
    </p:spTree>
    <p:extLst>
      <p:ext uri="{BB962C8B-B14F-4D97-AF65-F5344CB8AC3E}">
        <p14:creationId xmlns:p14="http://schemas.microsoft.com/office/powerpoint/2010/main" val="19656415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Avalanche photodiode</a:t>
            </a:r>
            <a:endParaRPr lang="en-US" sz="4000" dirty="0"/>
          </a:p>
        </p:txBody>
      </p:sp>
    </p:spTree>
    <p:extLst>
      <p:ext uri="{BB962C8B-B14F-4D97-AF65-F5344CB8AC3E}">
        <p14:creationId xmlns:p14="http://schemas.microsoft.com/office/powerpoint/2010/main" val="484356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29</a:t>
            </a:fld>
            <a:endParaRPr lang="en-US"/>
          </a:p>
        </p:txBody>
      </p:sp>
      <p:sp>
        <p:nvSpPr>
          <p:cNvPr id="6" name="TextBox 5"/>
          <p:cNvSpPr txBox="1"/>
          <p:nvPr/>
        </p:nvSpPr>
        <p:spPr>
          <a:xfrm>
            <a:off x="1242623" y="225334"/>
            <a:ext cx="9564914" cy="707886"/>
          </a:xfrm>
          <a:prstGeom prst="rect">
            <a:avLst/>
          </a:prstGeom>
          <a:noFill/>
        </p:spPr>
        <p:txBody>
          <a:bodyPr wrap="square" rtlCol="0">
            <a:spAutoFit/>
          </a:bodyPr>
          <a:lstStyle/>
          <a:p>
            <a:pPr algn="ctr"/>
            <a:r>
              <a:rPr lang="en-US" sz="4000" b="1" dirty="0">
                <a:latin typeface="+mj-lt"/>
              </a:rPr>
              <a:t>Avalanche Photodiode</a:t>
            </a:r>
          </a:p>
        </p:txBody>
      </p:sp>
      <p:sp>
        <p:nvSpPr>
          <p:cNvPr id="2" name="Rectangle 1"/>
          <p:cNvSpPr/>
          <p:nvPr/>
        </p:nvSpPr>
        <p:spPr>
          <a:xfrm>
            <a:off x="497941" y="1132397"/>
            <a:ext cx="11519435" cy="5262979"/>
          </a:xfrm>
          <a:prstGeom prst="rect">
            <a:avLst/>
          </a:prstGeom>
        </p:spPr>
        <p:txBody>
          <a:bodyPr wrap="square">
            <a:spAutoFit/>
          </a:bodyPr>
          <a:lstStyle/>
          <a:p>
            <a:pPr algn="just"/>
            <a:r>
              <a:rPr lang="en-US" sz="2400" dirty="0" smtClean="0">
                <a:latin typeface="+mj-lt"/>
              </a:rPr>
              <a:t>Avalanche </a:t>
            </a:r>
            <a:r>
              <a:rPr lang="en-US" sz="2400" dirty="0">
                <a:latin typeface="+mj-lt"/>
              </a:rPr>
              <a:t>photo diode (not to be confused with an avalanche diode) is a kind of photo detector which can convert signals into electrical signals pioneering research work in the development of avalanche diode was done mainly in </a:t>
            </a:r>
            <a:r>
              <a:rPr lang="en-US" sz="2400" dirty="0" smtClean="0">
                <a:latin typeface="+mj-lt"/>
              </a:rPr>
              <a:t>1960’s. Avalanche </a:t>
            </a:r>
            <a:r>
              <a:rPr lang="en-US" sz="2400" dirty="0">
                <a:latin typeface="+mj-lt"/>
              </a:rPr>
              <a:t>photodiode structural configuration is very similar to the </a:t>
            </a:r>
            <a:r>
              <a:rPr lang="en-US" sz="2400" dirty="0" smtClean="0">
                <a:latin typeface="+mj-lt"/>
              </a:rPr>
              <a:t>p-</a:t>
            </a:r>
            <a:r>
              <a:rPr lang="en-US" sz="2400" dirty="0" err="1" smtClean="0">
                <a:latin typeface="+mj-lt"/>
              </a:rPr>
              <a:t>i</a:t>
            </a:r>
            <a:r>
              <a:rPr lang="en-US" sz="2400" dirty="0" smtClean="0">
                <a:latin typeface="+mj-lt"/>
              </a:rPr>
              <a:t>-n </a:t>
            </a:r>
            <a:r>
              <a:rPr lang="en-US" sz="2400" dirty="0">
                <a:latin typeface="+mj-lt"/>
              </a:rPr>
              <a:t>photodiode. A </a:t>
            </a:r>
            <a:r>
              <a:rPr lang="en-US" sz="2400" dirty="0" smtClean="0">
                <a:latin typeface="+mj-lt"/>
              </a:rPr>
              <a:t>p-</a:t>
            </a:r>
            <a:r>
              <a:rPr lang="en-US" sz="2400" dirty="0" err="1" smtClean="0">
                <a:latin typeface="+mj-lt"/>
              </a:rPr>
              <a:t>i</a:t>
            </a:r>
            <a:r>
              <a:rPr lang="en-US" sz="2400" dirty="0" smtClean="0">
                <a:latin typeface="+mj-lt"/>
              </a:rPr>
              <a:t>-n </a:t>
            </a:r>
            <a:r>
              <a:rPr lang="en-US" sz="2400" dirty="0">
                <a:latin typeface="+mj-lt"/>
              </a:rPr>
              <a:t>photodiode consists of three regions-</a:t>
            </a:r>
          </a:p>
          <a:p>
            <a:pPr algn="just">
              <a:buFont typeface="+mj-lt"/>
              <a:buAutoNum type="arabicPeriod"/>
            </a:pPr>
            <a:r>
              <a:rPr lang="en-US" sz="2400" dirty="0" smtClean="0">
                <a:latin typeface="+mj-lt"/>
              </a:rPr>
              <a:t>p-region</a:t>
            </a:r>
            <a:endParaRPr lang="en-US" sz="2400" dirty="0">
              <a:latin typeface="+mj-lt"/>
            </a:endParaRPr>
          </a:p>
          <a:p>
            <a:pPr algn="just">
              <a:buFont typeface="+mj-lt"/>
              <a:buAutoNum type="arabicPeriod"/>
            </a:pPr>
            <a:r>
              <a:rPr lang="en-US" sz="2400" dirty="0">
                <a:latin typeface="+mj-lt"/>
              </a:rPr>
              <a:t>intrinsic </a:t>
            </a:r>
            <a:r>
              <a:rPr lang="en-US" sz="2400" dirty="0" smtClean="0">
                <a:latin typeface="+mj-lt"/>
              </a:rPr>
              <a:t>region</a:t>
            </a:r>
            <a:endParaRPr lang="en-US" sz="2400" dirty="0">
              <a:latin typeface="+mj-lt"/>
            </a:endParaRPr>
          </a:p>
          <a:p>
            <a:pPr algn="just">
              <a:buFont typeface="+mj-lt"/>
              <a:buAutoNum type="arabicPeriod"/>
            </a:pPr>
            <a:r>
              <a:rPr lang="en-US" sz="2400" dirty="0" smtClean="0">
                <a:latin typeface="+mj-lt"/>
              </a:rPr>
              <a:t>n-region.</a:t>
            </a:r>
          </a:p>
          <a:p>
            <a:pPr algn="just"/>
            <a:r>
              <a:rPr lang="en-US" sz="2400" dirty="0" smtClean="0">
                <a:solidFill>
                  <a:srgbClr val="FF0000"/>
                </a:solidFill>
                <a:latin typeface="+mj-lt"/>
              </a:rPr>
              <a:t>The </a:t>
            </a:r>
            <a:r>
              <a:rPr lang="en-US" sz="2400" dirty="0">
                <a:solidFill>
                  <a:srgbClr val="FF0000"/>
                </a:solidFill>
                <a:latin typeface="+mj-lt"/>
              </a:rPr>
              <a:t>difference is that reverse bias applied is very large to cause impact ionization. </a:t>
            </a:r>
            <a:r>
              <a:rPr lang="en-US" sz="2400" dirty="0" smtClean="0">
                <a:latin typeface="+mj-lt"/>
              </a:rPr>
              <a:t>Firstly </a:t>
            </a:r>
            <a:r>
              <a:rPr lang="en-US" sz="2400" dirty="0">
                <a:latin typeface="+mj-lt"/>
              </a:rPr>
              <a:t>electron- hole pairs are generated by photon absorption in the depletion region. These generate more electron hole pairs through impact ionization. These are swept out of the depletion region quickly, </a:t>
            </a:r>
            <a:r>
              <a:rPr lang="en-US" sz="2400" dirty="0" err="1">
                <a:latin typeface="+mj-lt"/>
              </a:rPr>
              <a:t>i.e</a:t>
            </a:r>
            <a:r>
              <a:rPr lang="en-US" sz="2400" dirty="0">
                <a:latin typeface="+mj-lt"/>
              </a:rPr>
              <a:t>, the transit time is very less.</a:t>
            </a:r>
            <a:endParaRPr lang="en-US" sz="2400" b="0" i="0" dirty="0">
              <a:effectLst/>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7372" y="1992085"/>
            <a:ext cx="6749143" cy="707886"/>
          </a:xfrm>
          <a:prstGeom prst="rect">
            <a:avLst/>
          </a:prstGeom>
          <a:noFill/>
        </p:spPr>
        <p:txBody>
          <a:bodyPr wrap="square" rtlCol="0">
            <a:spAutoFit/>
          </a:bodyPr>
          <a:lstStyle/>
          <a:p>
            <a:pPr algn="ctr"/>
            <a:r>
              <a:rPr lang="en-US" sz="4000" dirty="0" smtClean="0"/>
              <a:t>Optical Detectors</a:t>
            </a:r>
            <a:endParaRPr lang="en-US" sz="4000" dirty="0"/>
          </a:p>
        </p:txBody>
      </p:sp>
    </p:spTree>
    <p:extLst>
      <p:ext uri="{BB962C8B-B14F-4D97-AF65-F5344CB8AC3E}">
        <p14:creationId xmlns:p14="http://schemas.microsoft.com/office/powerpoint/2010/main" val="39371294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30</a:t>
            </a:fld>
            <a:endParaRPr lang="en-US"/>
          </a:p>
        </p:txBody>
      </p:sp>
      <p:sp>
        <p:nvSpPr>
          <p:cNvPr id="7" name="TextBox 6"/>
          <p:cNvSpPr txBox="1"/>
          <p:nvPr/>
        </p:nvSpPr>
        <p:spPr>
          <a:xfrm>
            <a:off x="1364344" y="308399"/>
            <a:ext cx="9564914" cy="707886"/>
          </a:xfrm>
          <a:prstGeom prst="rect">
            <a:avLst/>
          </a:prstGeom>
          <a:noFill/>
        </p:spPr>
        <p:txBody>
          <a:bodyPr wrap="square" rtlCol="0">
            <a:spAutoFit/>
          </a:bodyPr>
          <a:lstStyle/>
          <a:p>
            <a:pPr algn="ctr"/>
            <a:r>
              <a:rPr lang="en-US" sz="4000" dirty="0"/>
              <a:t>Avalanche photodiode</a:t>
            </a:r>
          </a:p>
        </p:txBody>
      </p:sp>
      <p:sp>
        <p:nvSpPr>
          <p:cNvPr id="8" name="Rectangle 7"/>
          <p:cNvSpPr/>
          <p:nvPr/>
        </p:nvSpPr>
        <p:spPr>
          <a:xfrm>
            <a:off x="507999" y="1517639"/>
            <a:ext cx="11176000" cy="1569660"/>
          </a:xfrm>
          <a:prstGeom prst="rect">
            <a:avLst/>
          </a:prstGeom>
        </p:spPr>
        <p:txBody>
          <a:bodyPr wrap="square">
            <a:spAutoFit/>
          </a:bodyPr>
          <a:lstStyle/>
          <a:p>
            <a:pPr algn="just" fontAlgn="base"/>
            <a:r>
              <a:rPr lang="en-US" sz="2400" dirty="0"/>
              <a:t>Avalanche photodiodes or APDs are highly sensitive semiconductor devices that transform optical signals into electrical signals. These are operated under high reverse bias. The term ‘avalanche’ comes from the avalanche breakdown phenomenon.</a:t>
            </a:r>
            <a:endParaRPr lang="en-US" sz="2400" dirty="0" smtClean="0"/>
          </a:p>
        </p:txBody>
      </p:sp>
    </p:spTree>
    <p:extLst>
      <p:ext uri="{BB962C8B-B14F-4D97-AF65-F5344CB8AC3E}">
        <p14:creationId xmlns:p14="http://schemas.microsoft.com/office/powerpoint/2010/main" val="532872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8570" t="32086" r="36310" b="21706"/>
          <a:stretch/>
        </p:blipFill>
        <p:spPr>
          <a:xfrm>
            <a:off x="1439502" y="751436"/>
            <a:ext cx="9632888" cy="5549120"/>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31</a:t>
            </a:fld>
            <a:endParaRPr lang="en-US"/>
          </a:p>
        </p:txBody>
      </p:sp>
    </p:spTree>
    <p:extLst>
      <p:ext uri="{BB962C8B-B14F-4D97-AF65-F5344CB8AC3E}">
        <p14:creationId xmlns:p14="http://schemas.microsoft.com/office/powerpoint/2010/main" val="342139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r>
              <a:rPr lang="en-US" dirty="0"/>
              <a:t>Avalanche photodiodes (APD) use impact ionization (avalanche effect) to create an internal gain in the material. APDs require high reverse bias operation (near reverse breakdown voltage). Each photo-generated carrier creates more pairs and so is multiplied by avalanche breakdown. This creates internal gain within the photodiode, which in turn increases the effective </a:t>
            </a:r>
            <a:r>
              <a:rPr lang="en-US" dirty="0" err="1"/>
              <a:t>responsivity</a:t>
            </a:r>
            <a:r>
              <a:rPr lang="en-US" dirty="0"/>
              <a:t> (larger current generated per photon). Figure </a:t>
            </a:r>
            <a:r>
              <a:rPr lang="en-US" dirty="0" smtClean="0"/>
              <a:t>shows </a:t>
            </a:r>
            <a:r>
              <a:rPr lang="en-US" dirty="0"/>
              <a:t>the cross section of the APD. The typical spectral response range is </a:t>
            </a:r>
            <a:r>
              <a:rPr lang="en-US" dirty="0">
                <a:solidFill>
                  <a:srgbClr val="FF0000"/>
                </a:solidFill>
              </a:rPr>
              <a:t>around 300 - 1100 nm. </a:t>
            </a:r>
            <a:r>
              <a:rPr lang="en-US" dirty="0"/>
              <a:t>Current noise in an APD is higher than in </a:t>
            </a:r>
            <a:r>
              <a:rPr lang="en-US" dirty="0" smtClean="0"/>
              <a:t>a p-</a:t>
            </a:r>
            <a:r>
              <a:rPr lang="en-US" dirty="0" err="1" smtClean="0"/>
              <a:t>i</a:t>
            </a:r>
            <a:r>
              <a:rPr lang="en-US" dirty="0" smtClean="0"/>
              <a:t>-n photodiode</a:t>
            </a:r>
            <a:r>
              <a:rPr lang="en-US" dirty="0"/>
              <a:t>, but the increased signal gain is much greater making </a:t>
            </a:r>
            <a:r>
              <a:rPr lang="en-US" dirty="0" smtClean="0"/>
              <a:t>signal to-noise </a:t>
            </a:r>
            <a:r>
              <a:rPr lang="en-US" dirty="0"/>
              <a:t>ratio greater in APDs. APDs generally have a higher response speed and the ability to detect or measure light in lower </a:t>
            </a:r>
            <a:r>
              <a:rPr lang="en-US" dirty="0" smtClean="0"/>
              <a:t>levels.</a:t>
            </a: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32</a:t>
            </a:fld>
            <a:endParaRPr lang="en-US"/>
          </a:p>
        </p:txBody>
      </p:sp>
      <p:sp>
        <p:nvSpPr>
          <p:cNvPr id="4" name="Title 3"/>
          <p:cNvSpPr>
            <a:spLocks noGrp="1"/>
          </p:cNvSpPr>
          <p:nvPr>
            <p:ph type="title"/>
          </p:nvPr>
        </p:nvSpPr>
        <p:spPr/>
        <p:txBody>
          <a:bodyPr/>
          <a:lstStyle/>
          <a:p>
            <a:pPr algn="ctr"/>
            <a:r>
              <a:rPr lang="en-US" sz="4400" dirty="0"/>
              <a:t>Avalanche photodiode</a:t>
            </a:r>
          </a:p>
        </p:txBody>
      </p:sp>
    </p:spTree>
    <p:extLst>
      <p:ext uri="{BB962C8B-B14F-4D97-AF65-F5344CB8AC3E}">
        <p14:creationId xmlns:p14="http://schemas.microsoft.com/office/powerpoint/2010/main" val="390821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33</a:t>
            </a:fld>
            <a:endParaRPr lang="en-US"/>
          </a:p>
        </p:txBody>
      </p:sp>
      <p:sp>
        <p:nvSpPr>
          <p:cNvPr id="6" name="TextBox 5"/>
          <p:cNvSpPr txBox="1"/>
          <p:nvPr/>
        </p:nvSpPr>
        <p:spPr>
          <a:xfrm>
            <a:off x="1364344" y="308399"/>
            <a:ext cx="9564914" cy="707886"/>
          </a:xfrm>
          <a:prstGeom prst="rect">
            <a:avLst/>
          </a:prstGeom>
          <a:noFill/>
        </p:spPr>
        <p:txBody>
          <a:bodyPr wrap="square" rtlCol="0">
            <a:spAutoFit/>
          </a:bodyPr>
          <a:lstStyle/>
          <a:p>
            <a:pPr algn="ctr"/>
            <a:r>
              <a:rPr lang="en-US" sz="4000" dirty="0" smtClean="0"/>
              <a:t>Symbol </a:t>
            </a:r>
            <a:endParaRPr lang="en-US" sz="4000" dirty="0"/>
          </a:p>
        </p:txBody>
      </p:sp>
      <p:pic>
        <p:nvPicPr>
          <p:cNvPr id="2" name="Picture 1"/>
          <p:cNvPicPr>
            <a:picLocks noChangeAspect="1"/>
          </p:cNvPicPr>
          <p:nvPr/>
        </p:nvPicPr>
        <p:blipFill rotWithShape="1">
          <a:blip r:embed="rId2"/>
          <a:srcRect l="2004" t="35384" r="49201" b="28995"/>
          <a:stretch/>
        </p:blipFill>
        <p:spPr>
          <a:xfrm>
            <a:off x="1919334" y="1656784"/>
            <a:ext cx="8466375" cy="347653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34</a:t>
            </a:fld>
            <a:endParaRPr lang="en-US"/>
          </a:p>
        </p:txBody>
      </p:sp>
      <p:sp>
        <p:nvSpPr>
          <p:cNvPr id="7" name="TextBox 6"/>
          <p:cNvSpPr txBox="1"/>
          <p:nvPr/>
        </p:nvSpPr>
        <p:spPr>
          <a:xfrm>
            <a:off x="1364344" y="424511"/>
            <a:ext cx="9564914" cy="707886"/>
          </a:xfrm>
          <a:prstGeom prst="rect">
            <a:avLst/>
          </a:prstGeom>
          <a:noFill/>
        </p:spPr>
        <p:txBody>
          <a:bodyPr wrap="square" rtlCol="0">
            <a:spAutoFit/>
          </a:bodyPr>
          <a:lstStyle/>
          <a:p>
            <a:pPr algn="ctr"/>
            <a:r>
              <a:rPr lang="en-US" sz="4000" dirty="0" smtClean="0"/>
              <a:t>Structure</a:t>
            </a:r>
            <a:endParaRPr lang="en-US" sz="4000" dirty="0"/>
          </a:p>
        </p:txBody>
      </p:sp>
      <p:sp>
        <p:nvSpPr>
          <p:cNvPr id="2" name="Rectangle 1"/>
          <p:cNvSpPr/>
          <p:nvPr/>
        </p:nvSpPr>
        <p:spPr>
          <a:xfrm>
            <a:off x="621870" y="1698114"/>
            <a:ext cx="11049862" cy="2893100"/>
          </a:xfrm>
          <a:prstGeom prst="rect">
            <a:avLst/>
          </a:prstGeom>
        </p:spPr>
        <p:txBody>
          <a:bodyPr wrap="square">
            <a:spAutoFit/>
          </a:bodyPr>
          <a:lstStyle/>
          <a:p>
            <a:pPr algn="just"/>
            <a:r>
              <a:rPr lang="en-US" sz="2600" dirty="0">
                <a:solidFill>
                  <a:srgbClr val="363940"/>
                </a:solidFill>
                <a:latin typeface="+mj-lt"/>
              </a:rPr>
              <a:t>The structure of the ordinary Avalanche photodiode is similar to the </a:t>
            </a:r>
            <a:r>
              <a:rPr lang="en-US" sz="2600" dirty="0" smtClean="0">
                <a:solidFill>
                  <a:srgbClr val="363940"/>
                </a:solidFill>
                <a:latin typeface="+mj-lt"/>
              </a:rPr>
              <a:t>p-</a:t>
            </a:r>
            <a:r>
              <a:rPr lang="en-US" sz="2600" dirty="0" err="1" smtClean="0">
                <a:solidFill>
                  <a:srgbClr val="363940"/>
                </a:solidFill>
                <a:latin typeface="+mj-lt"/>
              </a:rPr>
              <a:t>i</a:t>
            </a:r>
            <a:r>
              <a:rPr lang="en-US" sz="2600" dirty="0" smtClean="0">
                <a:solidFill>
                  <a:srgbClr val="363940"/>
                </a:solidFill>
                <a:latin typeface="+mj-lt"/>
              </a:rPr>
              <a:t>-n </a:t>
            </a:r>
            <a:r>
              <a:rPr lang="en-US" sz="2600" dirty="0">
                <a:solidFill>
                  <a:srgbClr val="363940"/>
                </a:solidFill>
                <a:latin typeface="+mj-lt"/>
              </a:rPr>
              <a:t>photodiode. It consists of two heavily doped (p+ and n+ region) and two lightly doped (I or intrinsic region and P region) regions. The width of the depletion layer in the intrinsic region is relatively thinner in APD than the </a:t>
            </a:r>
            <a:r>
              <a:rPr lang="en-US" sz="2600" dirty="0" smtClean="0">
                <a:solidFill>
                  <a:srgbClr val="363940"/>
                </a:solidFill>
                <a:latin typeface="+mj-lt"/>
              </a:rPr>
              <a:t>p-</a:t>
            </a:r>
            <a:r>
              <a:rPr lang="en-US" sz="2600" dirty="0" err="1" smtClean="0">
                <a:solidFill>
                  <a:srgbClr val="363940"/>
                </a:solidFill>
                <a:latin typeface="+mj-lt"/>
              </a:rPr>
              <a:t>i</a:t>
            </a:r>
            <a:r>
              <a:rPr lang="en-US" sz="2600" dirty="0" smtClean="0">
                <a:solidFill>
                  <a:srgbClr val="363940"/>
                </a:solidFill>
                <a:latin typeface="+mj-lt"/>
              </a:rPr>
              <a:t>-n </a:t>
            </a:r>
            <a:r>
              <a:rPr lang="en-US" sz="2600" dirty="0">
                <a:solidFill>
                  <a:srgbClr val="363940"/>
                </a:solidFill>
                <a:latin typeface="+mj-lt"/>
              </a:rPr>
              <a:t>photodiode. The </a:t>
            </a:r>
            <a:r>
              <a:rPr lang="en-US" sz="2600" dirty="0">
                <a:solidFill>
                  <a:srgbClr val="FF0000"/>
                </a:solidFill>
                <a:latin typeface="+mj-lt"/>
              </a:rPr>
              <a:t>p+ region acts like the anode</a:t>
            </a:r>
            <a:r>
              <a:rPr lang="en-US" sz="2600" dirty="0">
                <a:solidFill>
                  <a:srgbClr val="363940"/>
                </a:solidFill>
                <a:latin typeface="+mj-lt"/>
              </a:rPr>
              <a:t>, and </a:t>
            </a:r>
            <a:r>
              <a:rPr lang="en-US" sz="2600" dirty="0">
                <a:solidFill>
                  <a:srgbClr val="FF0000"/>
                </a:solidFill>
                <a:latin typeface="+mj-lt"/>
              </a:rPr>
              <a:t>n+ acts like the cathode</a:t>
            </a:r>
            <a:r>
              <a:rPr lang="en-US" sz="2600" dirty="0">
                <a:solidFill>
                  <a:srgbClr val="363940"/>
                </a:solidFill>
                <a:latin typeface="+mj-lt"/>
              </a:rPr>
              <a:t>. </a:t>
            </a:r>
            <a:r>
              <a:rPr lang="en-US" sz="2600" dirty="0">
                <a:solidFill>
                  <a:srgbClr val="FF0000"/>
                </a:solidFill>
                <a:latin typeface="+mj-lt"/>
              </a:rPr>
              <a:t>Reverse bias is mostly applied across the </a:t>
            </a:r>
            <a:r>
              <a:rPr lang="en-US" sz="2600" dirty="0" err="1">
                <a:solidFill>
                  <a:srgbClr val="FF0000"/>
                </a:solidFill>
                <a:latin typeface="+mj-lt"/>
              </a:rPr>
              <a:t>pn</a:t>
            </a:r>
            <a:r>
              <a:rPr lang="en-US" sz="2600" dirty="0">
                <a:solidFill>
                  <a:srgbClr val="FF0000"/>
                </a:solidFill>
                <a:latin typeface="+mj-lt"/>
              </a:rPr>
              <a:t>+ region.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35</a:t>
            </a:fld>
            <a:endParaRPr lang="en-US"/>
          </a:p>
        </p:txBody>
      </p:sp>
      <p:sp>
        <p:nvSpPr>
          <p:cNvPr id="7" name="TextBox 6"/>
          <p:cNvSpPr txBox="1"/>
          <p:nvPr/>
        </p:nvSpPr>
        <p:spPr>
          <a:xfrm>
            <a:off x="1373397" y="147248"/>
            <a:ext cx="9564914" cy="707886"/>
          </a:xfrm>
          <a:prstGeom prst="rect">
            <a:avLst/>
          </a:prstGeom>
          <a:noFill/>
        </p:spPr>
        <p:txBody>
          <a:bodyPr wrap="square" rtlCol="0">
            <a:spAutoFit/>
          </a:bodyPr>
          <a:lstStyle/>
          <a:p>
            <a:pPr algn="ctr"/>
            <a:r>
              <a:rPr lang="en-US" sz="4000" dirty="0" smtClean="0"/>
              <a:t>Circuit Diagram</a:t>
            </a:r>
            <a:endParaRPr lang="en-US" sz="4000" dirty="0"/>
          </a:p>
        </p:txBody>
      </p:sp>
      <p:pic>
        <p:nvPicPr>
          <p:cNvPr id="4" name="Picture 3"/>
          <p:cNvPicPr>
            <a:picLocks noChangeAspect="1"/>
          </p:cNvPicPr>
          <p:nvPr/>
        </p:nvPicPr>
        <p:blipFill rotWithShape="1">
          <a:blip r:embed="rId2"/>
          <a:srcRect l="2759" t="16597" r="43516" b="20048"/>
          <a:stretch/>
        </p:blipFill>
        <p:spPr>
          <a:xfrm>
            <a:off x="888963" y="1081618"/>
            <a:ext cx="10004080" cy="4497980"/>
          </a:xfrm>
          <a:prstGeom prst="rect">
            <a:avLst/>
          </a:prstGeom>
        </p:spPr>
      </p:pic>
      <p:sp>
        <p:nvSpPr>
          <p:cNvPr id="6" name="Rectangle 5"/>
          <p:cNvSpPr/>
          <p:nvPr/>
        </p:nvSpPr>
        <p:spPr>
          <a:xfrm>
            <a:off x="759284" y="5421361"/>
            <a:ext cx="11258092" cy="769441"/>
          </a:xfrm>
          <a:prstGeom prst="rect">
            <a:avLst/>
          </a:prstGeom>
        </p:spPr>
        <p:txBody>
          <a:bodyPr wrap="square">
            <a:spAutoFit/>
          </a:bodyPr>
          <a:lstStyle/>
          <a:p>
            <a:pPr algn="just"/>
            <a:r>
              <a:rPr lang="en-US" sz="2200" dirty="0">
                <a:solidFill>
                  <a:srgbClr val="363940"/>
                </a:solidFill>
                <a:latin typeface="+mj-lt"/>
              </a:rPr>
              <a:t>For applying reverse bias conditions, the p+ region is connected to the negative terminal, and the n+ region is connected to the battery’s positive terminal.</a:t>
            </a:r>
            <a:endParaRPr lang="en-US" sz="2200" dirty="0">
              <a:latin typeface="+mj-l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36</a:t>
            </a:fld>
            <a:endParaRPr lang="en-US"/>
          </a:p>
        </p:txBody>
      </p:sp>
      <p:pic>
        <p:nvPicPr>
          <p:cNvPr id="2" name="Picture 1"/>
          <p:cNvPicPr>
            <a:picLocks noChangeAspect="1"/>
          </p:cNvPicPr>
          <p:nvPr/>
        </p:nvPicPr>
        <p:blipFill rotWithShape="1">
          <a:blip r:embed="rId2"/>
          <a:srcRect l="3073" t="22462" r="43362" b="14004"/>
          <a:stretch/>
        </p:blipFill>
        <p:spPr>
          <a:xfrm>
            <a:off x="660903" y="968721"/>
            <a:ext cx="10619715" cy="558729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Avalanche breakdown takes place when the diode is subjected to high reverse voltage.</a:t>
            </a:r>
          </a:p>
          <a:p>
            <a:r>
              <a:rPr lang="en-US" dirty="0">
                <a:solidFill>
                  <a:srgbClr val="FF0000"/>
                </a:solidFill>
              </a:rPr>
              <a:t>The reverse bias voltage increases the electric field across the depletion layer.</a:t>
            </a:r>
          </a:p>
          <a:p>
            <a:r>
              <a:rPr lang="en-US" dirty="0" smtClean="0"/>
              <a:t>Electron-hole </a:t>
            </a:r>
            <a:r>
              <a:rPr lang="en-US" dirty="0"/>
              <a:t>pairs are produced </a:t>
            </a:r>
            <a:r>
              <a:rPr lang="en-US" dirty="0" smtClean="0"/>
              <a:t>in the </a:t>
            </a:r>
            <a:r>
              <a:rPr lang="en-US" dirty="0" smtClean="0">
                <a:solidFill>
                  <a:srgbClr val="FF0000"/>
                </a:solidFill>
              </a:rPr>
              <a:t>highly </a:t>
            </a:r>
            <a:r>
              <a:rPr lang="en-US" dirty="0">
                <a:solidFill>
                  <a:srgbClr val="FF0000"/>
                </a:solidFill>
              </a:rPr>
              <a:t>resistive p region.</a:t>
            </a:r>
          </a:p>
          <a:p>
            <a:r>
              <a:rPr lang="en-US" dirty="0">
                <a:solidFill>
                  <a:srgbClr val="FF0000"/>
                </a:solidFill>
              </a:rPr>
              <a:t>A comparatively weaker electric field causes separation between these pairs. Electrons and holes drift with their saturation velocity towards the </a:t>
            </a:r>
            <a:r>
              <a:rPr lang="en-US" dirty="0" err="1">
                <a:solidFill>
                  <a:srgbClr val="FF0000"/>
                </a:solidFill>
              </a:rPr>
              <a:t>pn</a:t>
            </a:r>
            <a:r>
              <a:rPr lang="en-US" dirty="0">
                <a:solidFill>
                  <a:srgbClr val="FF0000"/>
                </a:solidFill>
              </a:rPr>
              <a:t>+ region where a high electric field exists.</a:t>
            </a:r>
          </a:p>
          <a:p>
            <a:r>
              <a:rPr lang="en-US" dirty="0"/>
              <a:t>As the velocity is maximum, the carriers collide with other atoms and generate new electron-hole pairs. A large number of e-h pairs results in high photocurrent.</a:t>
            </a:r>
          </a:p>
          <a:p>
            <a:pPr marL="109728" indent="0">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37</a:t>
            </a:fld>
            <a:endParaRPr lang="en-US"/>
          </a:p>
        </p:txBody>
      </p:sp>
      <p:sp>
        <p:nvSpPr>
          <p:cNvPr id="4" name="Title 3"/>
          <p:cNvSpPr>
            <a:spLocks noGrp="1"/>
          </p:cNvSpPr>
          <p:nvPr>
            <p:ph type="title"/>
          </p:nvPr>
        </p:nvSpPr>
        <p:spPr/>
        <p:txBody>
          <a:bodyPr/>
          <a:lstStyle/>
          <a:p>
            <a:pPr algn="ctr"/>
            <a:r>
              <a:rPr lang="en-US" dirty="0"/>
              <a:t>W</a:t>
            </a:r>
            <a:r>
              <a:rPr lang="en-US" dirty="0" smtClean="0"/>
              <a:t>orking</a:t>
            </a:r>
            <a:endParaRPr lang="en-US" dirty="0"/>
          </a:p>
        </p:txBody>
      </p:sp>
    </p:spTree>
    <p:extLst>
      <p:ext uri="{BB962C8B-B14F-4D97-AF65-F5344CB8AC3E}">
        <p14:creationId xmlns:p14="http://schemas.microsoft.com/office/powerpoint/2010/main" val="673305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The intrinsic region in APD is slightly p-type doped. It is also called </a:t>
            </a:r>
            <a:r>
              <a:rPr lang="en-US" b="1" dirty="0" smtClean="0"/>
              <a:t>-region</a:t>
            </a:r>
            <a:r>
              <a:rPr lang="en-US" dirty="0"/>
              <a:t>.</a:t>
            </a:r>
          </a:p>
          <a:p>
            <a:r>
              <a:rPr lang="en-US" dirty="0"/>
              <a:t>The n+ region is thinnest, and it is illuminated through a window.</a:t>
            </a:r>
          </a:p>
          <a:p>
            <a:r>
              <a:rPr lang="en-US" dirty="0">
                <a:solidFill>
                  <a:srgbClr val="FF0000"/>
                </a:solidFill>
              </a:rPr>
              <a:t>The electric field is maximum at the </a:t>
            </a:r>
            <a:r>
              <a:rPr lang="en-US" dirty="0" err="1">
                <a:solidFill>
                  <a:srgbClr val="FF0000"/>
                </a:solidFill>
              </a:rPr>
              <a:t>pn</a:t>
            </a:r>
            <a:r>
              <a:rPr lang="en-US" dirty="0">
                <a:solidFill>
                  <a:srgbClr val="FF0000"/>
                </a:solidFill>
              </a:rPr>
              <a:t>+ junction, and then it starts decreasing through the p region. Its intensity lessens in </a:t>
            </a:r>
            <a:endParaRPr lang="en-US" dirty="0" smtClean="0">
              <a:solidFill>
                <a:srgbClr val="FF0000"/>
              </a:solidFill>
            </a:endParaRPr>
          </a:p>
          <a:p>
            <a:pPr marL="109728" indent="0">
              <a:buNone/>
            </a:pPr>
            <a:r>
              <a:rPr lang="en-US" dirty="0">
                <a:solidFill>
                  <a:srgbClr val="FF0000"/>
                </a:solidFill>
              </a:rPr>
              <a:t> </a:t>
            </a:r>
            <a:r>
              <a:rPr lang="en-US" dirty="0" smtClean="0">
                <a:solidFill>
                  <a:srgbClr val="FF0000"/>
                </a:solidFill>
              </a:rPr>
              <a:t> -</a:t>
            </a:r>
            <a:r>
              <a:rPr lang="en-US" dirty="0">
                <a:solidFill>
                  <a:srgbClr val="FF0000"/>
                </a:solidFill>
              </a:rPr>
              <a:t>region and gradually vanishes at the end of the p+ layer.</a:t>
            </a:r>
          </a:p>
          <a:p>
            <a:r>
              <a:rPr lang="en-US" dirty="0"/>
              <a:t>Even a single photon absorbed leads to the generation of a vast number of electron-hole pairs. This is called the</a:t>
            </a:r>
            <a:r>
              <a:rPr lang="en-US" b="1" dirty="0"/>
              <a:t> </a:t>
            </a:r>
            <a:r>
              <a:rPr lang="en-US" dirty="0"/>
              <a:t>internal gain process.</a:t>
            </a:r>
          </a:p>
          <a:p>
            <a:r>
              <a:rPr lang="en-US" dirty="0"/>
              <a:t>Excess electron-hole pair generation due to the collision of charge carriers is called avalanche </a:t>
            </a:r>
            <a:r>
              <a:rPr lang="en-US" dirty="0" smtClean="0"/>
              <a:t>multiplication</a:t>
            </a:r>
            <a:r>
              <a:rPr lang="en-US" b="1" dirty="0" smtClean="0"/>
              <a:t>, m</a:t>
            </a:r>
            <a:r>
              <a:rPr lang="en-US" dirty="0" smtClean="0"/>
              <a:t>ultiplication </a:t>
            </a:r>
            <a:r>
              <a:rPr lang="en-US" dirty="0"/>
              <a:t>factor or </a:t>
            </a:r>
            <a:r>
              <a:rPr lang="en-US" dirty="0" smtClean="0"/>
              <a:t>gain.</a:t>
            </a:r>
            <a:endParaRPr lang="en-US" dirty="0"/>
          </a:p>
          <a:p>
            <a:pPr marL="109728" indent="0">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38</a:t>
            </a:fld>
            <a:endParaRPr lang="en-US"/>
          </a:p>
        </p:txBody>
      </p:sp>
      <p:sp>
        <p:nvSpPr>
          <p:cNvPr id="4" name="Title 3"/>
          <p:cNvSpPr>
            <a:spLocks noGrp="1"/>
          </p:cNvSpPr>
          <p:nvPr>
            <p:ph type="title"/>
          </p:nvPr>
        </p:nvSpPr>
        <p:spPr/>
        <p:txBody>
          <a:bodyPr/>
          <a:lstStyle/>
          <a:p>
            <a:pPr algn="ctr"/>
            <a:r>
              <a:rPr lang="en-US" dirty="0" smtClean="0"/>
              <a:t>Characteristics</a:t>
            </a:r>
            <a:endParaRPr lang="en-US" dirty="0"/>
          </a:p>
        </p:txBody>
      </p:sp>
    </p:spTree>
    <p:extLst>
      <p:ext uri="{BB962C8B-B14F-4D97-AF65-F5344CB8AC3E}">
        <p14:creationId xmlns:p14="http://schemas.microsoft.com/office/powerpoint/2010/main" val="12408182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dirty="0" smtClean="0"/>
              <a:t>After </a:t>
            </a:r>
            <a:r>
              <a:rPr lang="en-US" dirty="0"/>
              <a:t>the photons are absorbed in -region</a:t>
            </a:r>
            <a:r>
              <a:rPr lang="en-US" dirty="0" smtClean="0"/>
              <a:t>, </a:t>
            </a:r>
            <a:r>
              <a:rPr lang="en-US" dirty="0"/>
              <a:t>a sufficient number of electron-hole pairs are formed. The electric field separates the pairs, and the independent charge carriers run towards the n+ and p+ regions. In the p region, the electrons experience a massive electric field. In the effect of this field, electrons drift with their saturation velocity and collide. This collision helps in charge multiplication. This overall phenomenon is called </a:t>
            </a:r>
            <a:r>
              <a:rPr lang="en-US" b="1" dirty="0"/>
              <a:t>impact ionization</a:t>
            </a:r>
            <a:r>
              <a:rPr lang="en-US" dirty="0"/>
              <a:t>.</a:t>
            </a:r>
          </a:p>
          <a:p>
            <a:pPr marL="109728" indent="0" algn="just">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a:t>Impact ionization in Avalanche Photodiodes </a:t>
            </a:r>
          </a:p>
        </p:txBody>
      </p:sp>
    </p:spTree>
    <p:extLst>
      <p:ext uri="{BB962C8B-B14F-4D97-AF65-F5344CB8AC3E}">
        <p14:creationId xmlns:p14="http://schemas.microsoft.com/office/powerpoint/2010/main" val="6278099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a:t>p</a:t>
            </a:r>
            <a:r>
              <a:rPr lang="en-US" sz="4000" dirty="0" smtClean="0"/>
              <a:t>-n Photodiode</a:t>
            </a:r>
            <a:endParaRPr lang="en-US" sz="4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40</a:t>
            </a:fld>
            <a:endParaRPr lang="en-US"/>
          </a:p>
        </p:txBody>
      </p:sp>
      <p:pic>
        <p:nvPicPr>
          <p:cNvPr id="5" name="Picture 4"/>
          <p:cNvPicPr>
            <a:picLocks noChangeAspect="1"/>
          </p:cNvPicPr>
          <p:nvPr/>
        </p:nvPicPr>
        <p:blipFill rotWithShape="1">
          <a:blip r:embed="rId2"/>
          <a:srcRect l="2907" t="21461" r="35792" b="44304"/>
          <a:stretch/>
        </p:blipFill>
        <p:spPr>
          <a:xfrm>
            <a:off x="93778" y="1665837"/>
            <a:ext cx="11859407" cy="3186820"/>
          </a:xfrm>
          <a:prstGeom prst="rect">
            <a:avLst/>
          </a:prstGeom>
        </p:spPr>
      </p:pic>
    </p:spTree>
    <p:extLst>
      <p:ext uri="{BB962C8B-B14F-4D97-AF65-F5344CB8AC3E}">
        <p14:creationId xmlns:p14="http://schemas.microsoft.com/office/powerpoint/2010/main" val="28363442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41</a:t>
            </a:fld>
            <a:endParaRPr lang="en-US"/>
          </a:p>
        </p:txBody>
      </p:sp>
      <p:sp>
        <p:nvSpPr>
          <p:cNvPr id="4" name="Title 3"/>
          <p:cNvSpPr>
            <a:spLocks noGrp="1"/>
          </p:cNvSpPr>
          <p:nvPr>
            <p:ph type="title"/>
          </p:nvPr>
        </p:nvSpPr>
        <p:spPr>
          <a:xfrm>
            <a:off x="0" y="75462"/>
            <a:ext cx="10972800" cy="1143000"/>
          </a:xfrm>
        </p:spPr>
        <p:txBody>
          <a:bodyPr/>
          <a:lstStyle/>
          <a:p>
            <a:r>
              <a:rPr lang="en-US" dirty="0" err="1" smtClean="0"/>
              <a:t>Comparision</a:t>
            </a:r>
            <a:endParaRPr lang="en-US" dirty="0"/>
          </a:p>
        </p:txBody>
      </p:sp>
      <p:pic>
        <p:nvPicPr>
          <p:cNvPr id="5" name="Picture 4"/>
          <p:cNvPicPr>
            <a:picLocks noChangeAspect="1"/>
          </p:cNvPicPr>
          <p:nvPr/>
        </p:nvPicPr>
        <p:blipFill rotWithShape="1">
          <a:blip r:embed="rId2"/>
          <a:srcRect l="2720" t="12462" r="35400" b="7690"/>
          <a:stretch/>
        </p:blipFill>
        <p:spPr>
          <a:xfrm>
            <a:off x="3259246" y="0"/>
            <a:ext cx="9030686" cy="6858000"/>
          </a:xfrm>
          <a:prstGeom prst="rect">
            <a:avLst/>
          </a:prstGeom>
        </p:spPr>
      </p:pic>
    </p:spTree>
    <p:extLst>
      <p:ext uri="{BB962C8B-B14F-4D97-AF65-F5344CB8AC3E}">
        <p14:creationId xmlns:p14="http://schemas.microsoft.com/office/powerpoint/2010/main" val="6526236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9808" t="47289" r="2217" b="19706"/>
          <a:stretch/>
        </p:blipFill>
        <p:spPr>
          <a:xfrm>
            <a:off x="161735" y="2052302"/>
            <a:ext cx="11855641" cy="2822772"/>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42</a:t>
            </a:fld>
            <a:endParaRPr lang="en-US"/>
          </a:p>
        </p:txBody>
      </p:sp>
      <p:sp>
        <p:nvSpPr>
          <p:cNvPr id="4" name="Title 3"/>
          <p:cNvSpPr>
            <a:spLocks noGrp="1"/>
          </p:cNvSpPr>
          <p:nvPr>
            <p:ph type="title"/>
          </p:nvPr>
        </p:nvSpPr>
        <p:spPr/>
        <p:txBody>
          <a:bodyPr/>
          <a:lstStyle/>
          <a:p>
            <a:r>
              <a:rPr lang="en-US" dirty="0" smtClean="0"/>
              <a:t>Comparison Chart</a:t>
            </a:r>
            <a:endParaRPr lang="en-US" dirty="0"/>
          </a:p>
        </p:txBody>
      </p:sp>
    </p:spTree>
    <p:extLst>
      <p:ext uri="{BB962C8B-B14F-4D97-AF65-F5344CB8AC3E}">
        <p14:creationId xmlns:p14="http://schemas.microsoft.com/office/powerpoint/2010/main" val="200968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5</a:t>
            </a:fld>
            <a:endParaRPr lang="en-US"/>
          </a:p>
        </p:txBody>
      </p:sp>
      <p:sp>
        <p:nvSpPr>
          <p:cNvPr id="10" name="Rectangle 9"/>
          <p:cNvSpPr/>
          <p:nvPr/>
        </p:nvSpPr>
        <p:spPr>
          <a:xfrm>
            <a:off x="609600" y="1410625"/>
            <a:ext cx="11030857" cy="3416320"/>
          </a:xfrm>
          <a:prstGeom prst="rect">
            <a:avLst/>
          </a:prstGeom>
        </p:spPr>
        <p:txBody>
          <a:bodyPr wrap="square">
            <a:spAutoFit/>
          </a:bodyPr>
          <a:lstStyle/>
          <a:p>
            <a:pPr algn="just"/>
            <a:r>
              <a:rPr lang="en-US" sz="2400" dirty="0"/>
              <a:t>A photodiode is a </a:t>
            </a:r>
            <a:r>
              <a:rPr lang="en-US" sz="2400" dirty="0" smtClean="0"/>
              <a:t>p-n </a:t>
            </a:r>
            <a:r>
              <a:rPr lang="en-US" sz="2400" dirty="0"/>
              <a:t>junction diode that will conduct current when exposed to light. This diode is actually designed to operate in the reverse bias mode. It means that </a:t>
            </a:r>
            <a:r>
              <a:rPr lang="en-US" sz="2400" dirty="0">
                <a:solidFill>
                  <a:srgbClr val="FF0000"/>
                </a:solidFill>
              </a:rPr>
              <a:t>larger the intensity of falling light</a:t>
            </a:r>
            <a:r>
              <a:rPr lang="en-US" sz="2400" dirty="0"/>
              <a:t>, the </a:t>
            </a:r>
            <a:r>
              <a:rPr lang="en-US" sz="2400" dirty="0" smtClean="0"/>
              <a:t>greater will be the reverse bias current.</a:t>
            </a:r>
          </a:p>
          <a:p>
            <a:pPr algn="just"/>
            <a:endParaRPr lang="en-US" sz="2400" dirty="0" smtClean="0">
              <a:solidFill>
                <a:srgbClr val="FF0000"/>
              </a:solidFill>
            </a:endParaRPr>
          </a:p>
          <a:p>
            <a:pPr algn="just"/>
            <a:r>
              <a:rPr lang="en-US" sz="2400" dirty="0" smtClean="0"/>
              <a:t>Photodiodes can be manufactured from a variety of materials. But not limited to, Silicon, Germanium, and Indium Gallium Arsenide. Each material uses different properties for cost benefits, increased sensitivity, wavelength range, low noise levels, or even response speed.</a:t>
            </a:r>
            <a:r>
              <a:rPr lang="en-US" sz="2400" dirty="0" smtClean="0">
                <a:solidFill>
                  <a:srgbClr val="FF0000"/>
                </a:solidFill>
              </a:rPr>
              <a:t> </a:t>
            </a:r>
            <a:endParaRPr lang="en-US" sz="2400" dirty="0">
              <a:solidFill>
                <a:srgbClr val="FF0000"/>
              </a:solidFill>
            </a:endParaRPr>
          </a:p>
        </p:txBody>
      </p:sp>
      <p:sp>
        <p:nvSpPr>
          <p:cNvPr id="4" name="TextBox 3"/>
          <p:cNvSpPr txBox="1"/>
          <p:nvPr/>
        </p:nvSpPr>
        <p:spPr>
          <a:xfrm>
            <a:off x="1277259" y="366454"/>
            <a:ext cx="9564914" cy="707886"/>
          </a:xfrm>
          <a:prstGeom prst="rect">
            <a:avLst/>
          </a:prstGeom>
          <a:noFill/>
        </p:spPr>
        <p:txBody>
          <a:bodyPr wrap="square" rtlCol="0">
            <a:spAutoFit/>
          </a:bodyPr>
          <a:lstStyle/>
          <a:p>
            <a:pPr algn="ctr"/>
            <a:r>
              <a:rPr lang="en-US" sz="4000" dirty="0"/>
              <a:t>p-n </a:t>
            </a:r>
            <a:r>
              <a:rPr lang="en-US" sz="4000" dirty="0" smtClean="0"/>
              <a:t>Photodiode</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6</a:t>
            </a:fld>
            <a:endParaRPr lang="en-US"/>
          </a:p>
        </p:txBody>
      </p:sp>
      <p:sp>
        <p:nvSpPr>
          <p:cNvPr id="4" name="TextBox 3"/>
          <p:cNvSpPr txBox="1"/>
          <p:nvPr/>
        </p:nvSpPr>
        <p:spPr>
          <a:xfrm>
            <a:off x="1277259" y="366454"/>
            <a:ext cx="9564914" cy="707886"/>
          </a:xfrm>
          <a:prstGeom prst="rect">
            <a:avLst/>
          </a:prstGeom>
          <a:noFill/>
        </p:spPr>
        <p:txBody>
          <a:bodyPr wrap="square" rtlCol="0">
            <a:spAutoFit/>
          </a:bodyPr>
          <a:lstStyle/>
          <a:p>
            <a:pPr algn="ctr"/>
            <a:r>
              <a:rPr lang="en-US" sz="4000" dirty="0" smtClean="0"/>
              <a:t>Symbol </a:t>
            </a:r>
            <a:r>
              <a:rPr lang="en-US" sz="4000" dirty="0"/>
              <a:t>and </a:t>
            </a:r>
            <a:r>
              <a:rPr lang="en-US" sz="4000" dirty="0" smtClean="0"/>
              <a:t>Construction</a:t>
            </a:r>
            <a:endParaRPr lang="en-US" sz="4000" dirty="0"/>
          </a:p>
        </p:txBody>
      </p:sp>
      <p:pic>
        <p:nvPicPr>
          <p:cNvPr id="2" name="Picture 1"/>
          <p:cNvPicPr>
            <a:picLocks noChangeAspect="1"/>
          </p:cNvPicPr>
          <p:nvPr/>
        </p:nvPicPr>
        <p:blipFill rotWithShape="1">
          <a:blip r:embed="rId2"/>
          <a:srcRect l="35460" t="24922" r="36832" b="27512"/>
          <a:stretch/>
        </p:blipFill>
        <p:spPr>
          <a:xfrm>
            <a:off x="398352" y="1199941"/>
            <a:ext cx="4926563" cy="4757238"/>
          </a:xfrm>
          <a:prstGeom prst="rect">
            <a:avLst/>
          </a:prstGeom>
        </p:spPr>
      </p:pic>
      <p:pic>
        <p:nvPicPr>
          <p:cNvPr id="3" name="Picture 2"/>
          <p:cNvPicPr>
            <a:picLocks noChangeAspect="1"/>
          </p:cNvPicPr>
          <p:nvPr/>
        </p:nvPicPr>
        <p:blipFill rotWithShape="1">
          <a:blip r:embed="rId3"/>
          <a:srcRect l="19341" t="43162" r="36532" b="16623"/>
          <a:stretch/>
        </p:blipFill>
        <p:spPr>
          <a:xfrm>
            <a:off x="5324915" y="1928388"/>
            <a:ext cx="6802580" cy="3947311"/>
          </a:xfrm>
          <a:prstGeom prst="rect">
            <a:avLst/>
          </a:prstGeom>
        </p:spPr>
      </p:pic>
      <p:cxnSp>
        <p:nvCxnSpPr>
          <p:cNvPr id="7" name="Straight Connector 6"/>
          <p:cNvCxnSpPr/>
          <p:nvPr/>
        </p:nvCxnSpPr>
        <p:spPr>
          <a:xfrm>
            <a:off x="11389259" y="3693814"/>
            <a:ext cx="2806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307778" y="3856776"/>
            <a:ext cx="497941" cy="362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1389259" y="3902044"/>
            <a:ext cx="140437" cy="1819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1389259" y="2625505"/>
            <a:ext cx="140437" cy="106830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7</a:t>
            </a:fld>
            <a:endParaRPr lang="en-US"/>
          </a:p>
        </p:txBody>
      </p:sp>
      <p:sp>
        <p:nvSpPr>
          <p:cNvPr id="7" name="TextBox 6"/>
          <p:cNvSpPr txBox="1"/>
          <p:nvPr/>
        </p:nvSpPr>
        <p:spPr>
          <a:xfrm>
            <a:off x="1364343" y="361137"/>
            <a:ext cx="9564914" cy="707886"/>
          </a:xfrm>
          <a:prstGeom prst="rect">
            <a:avLst/>
          </a:prstGeom>
          <a:noFill/>
        </p:spPr>
        <p:txBody>
          <a:bodyPr wrap="square" rtlCol="0">
            <a:spAutoFit/>
          </a:bodyPr>
          <a:lstStyle/>
          <a:p>
            <a:pPr algn="just"/>
            <a:r>
              <a:rPr lang="en-US" sz="4000" dirty="0" smtClean="0"/>
              <a:t>    Working </a:t>
            </a:r>
            <a:r>
              <a:rPr lang="en-US" sz="4000" dirty="0"/>
              <a:t>of a </a:t>
            </a:r>
            <a:r>
              <a:rPr lang="en-US" sz="4000" dirty="0" smtClean="0"/>
              <a:t>p-n Photodiode</a:t>
            </a:r>
            <a:endParaRPr lang="en-US" sz="4000" dirty="0"/>
          </a:p>
        </p:txBody>
      </p:sp>
      <mc:AlternateContent xmlns:mc="http://schemas.openxmlformats.org/markup-compatibility/2006" xmlns:a14="http://schemas.microsoft.com/office/drawing/2010/main">
        <mc:Choice Requires="a14">
          <p:sp>
            <p:nvSpPr>
              <p:cNvPr id="8" name="Rectangle 7"/>
              <p:cNvSpPr/>
              <p:nvPr/>
            </p:nvSpPr>
            <p:spPr>
              <a:xfrm>
                <a:off x="361637" y="1458322"/>
                <a:ext cx="11353548" cy="3785652"/>
              </a:xfrm>
              <a:prstGeom prst="rect">
                <a:avLst/>
              </a:prstGeom>
            </p:spPr>
            <p:txBody>
              <a:bodyPr wrap="square">
                <a:spAutoFit/>
              </a:bodyPr>
              <a:lstStyle/>
              <a:p>
                <a:pPr algn="just"/>
                <a:r>
                  <a:rPr lang="en-US" sz="2400" dirty="0" smtClean="0"/>
                  <a:t>It </a:t>
                </a:r>
                <a:r>
                  <a:rPr lang="en-US" sz="2400" dirty="0"/>
                  <a:t>is a </a:t>
                </a:r>
                <a:r>
                  <a:rPr lang="en-US" sz="2400" b="1" dirty="0"/>
                  <a:t>reverse-biased diode</a:t>
                </a:r>
                <a:r>
                  <a:rPr lang="en-US" sz="2400" dirty="0"/>
                  <a:t>. Reverse current increases as the intensity of incident light increases. This means that </a:t>
                </a:r>
                <a:r>
                  <a:rPr lang="en-US" sz="2400" dirty="0">
                    <a:solidFill>
                      <a:srgbClr val="FF0000"/>
                    </a:solidFill>
                  </a:rPr>
                  <a:t>reverse current is directly proportional to the intensity of falling light.</a:t>
                </a:r>
              </a:p>
              <a:p>
                <a:pPr algn="just"/>
                <a:r>
                  <a:rPr lang="en-US" sz="2400" dirty="0"/>
                  <a:t>It consists of a </a:t>
                </a:r>
                <a:r>
                  <a:rPr lang="en-US" sz="2400" dirty="0" smtClean="0"/>
                  <a:t>p-n </a:t>
                </a:r>
                <a:r>
                  <a:rPr lang="en-US" sz="2400" dirty="0"/>
                  <a:t>junction mounted on a </a:t>
                </a:r>
                <a:r>
                  <a:rPr lang="en-US" sz="2400" dirty="0" smtClean="0"/>
                  <a:t>p-type </a:t>
                </a:r>
                <a:r>
                  <a:rPr lang="en-US" sz="2400" dirty="0"/>
                  <a:t>substrate and sealed in a metallic case. </a:t>
                </a:r>
                <a:r>
                  <a:rPr lang="en-US" sz="2400" dirty="0">
                    <a:solidFill>
                      <a:srgbClr val="FF0000"/>
                    </a:solidFill>
                  </a:rPr>
                  <a:t>The junction point is made of transparent lens and it is the window where the light is supposed to fall.</a:t>
                </a:r>
              </a:p>
              <a:p>
                <a:pPr algn="just"/>
                <a:r>
                  <a:rPr lang="en-US" sz="2400" dirty="0"/>
                  <a:t>As we know, when </a:t>
                </a:r>
                <a:r>
                  <a:rPr lang="en-US" sz="2400" dirty="0" smtClean="0"/>
                  <a:t>p-n </a:t>
                </a:r>
                <a:r>
                  <a:rPr lang="en-US" sz="2400" dirty="0"/>
                  <a:t>junction diode is reverse biased, a very small amount of reverse current </a:t>
                </a:r>
                <a:r>
                  <a:rPr lang="en-US" sz="2400" dirty="0" smtClean="0"/>
                  <a:t>flows (10</a:t>
                </a:r>
                <a:r>
                  <a:rPr lang="en-US" sz="2400" baseline="30000" dirty="0" smtClean="0"/>
                  <a:t>-6</a:t>
                </a:r>
                <a:r>
                  <a:rPr lang="en-US" sz="2400" dirty="0" smtClean="0"/>
                  <a:t> </a:t>
                </a:r>
                <a14:m>
                  <m:oMath xmlns:m="http://schemas.openxmlformats.org/officeDocument/2006/math">
                    <m:r>
                      <a:rPr lang="en-US" sz="2400" i="1" smtClean="0">
                        <a:latin typeface="Cambria Math" panose="02040503050406030204" pitchFamily="18" charset="0"/>
                      </a:rPr>
                      <m:t>µ</m:t>
                    </m:r>
                    <m:r>
                      <a:rPr lang="en-US" sz="2400" b="0" i="1" smtClean="0">
                        <a:latin typeface="Cambria Math" panose="02040503050406030204" pitchFamily="18" charset="0"/>
                      </a:rPr>
                      <m:t>𝐴</m:t>
                    </m:r>
                  </m:oMath>
                </a14:m>
                <a:r>
                  <a:rPr lang="en-US" sz="2400" dirty="0" smtClean="0"/>
                  <a:t>). </a:t>
                </a:r>
                <a:r>
                  <a:rPr lang="en-US" sz="2400" dirty="0"/>
                  <a:t>The reverse current is generated thermally by electron-hole pairs in the depletion region of the diode.</a:t>
                </a:r>
              </a:p>
              <a:p>
                <a:pPr algn="just"/>
                <a:endParaRPr lang="en-US" sz="2400"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361637" y="1458322"/>
                <a:ext cx="11353548" cy="3785652"/>
              </a:xfrm>
              <a:prstGeom prst="rect">
                <a:avLst/>
              </a:prstGeom>
              <a:blipFill rotWithShape="0">
                <a:blip r:embed="rId2"/>
                <a:stretch>
                  <a:fillRect l="-805" t="-1288" r="-805"/>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8</a:t>
            </a:fld>
            <a:endParaRPr lang="en-US"/>
          </a:p>
        </p:txBody>
      </p:sp>
      <p:sp>
        <p:nvSpPr>
          <p:cNvPr id="7" name="TextBox 6"/>
          <p:cNvSpPr txBox="1"/>
          <p:nvPr/>
        </p:nvSpPr>
        <p:spPr>
          <a:xfrm>
            <a:off x="1364344" y="424511"/>
            <a:ext cx="9564914" cy="707886"/>
          </a:xfrm>
          <a:prstGeom prst="rect">
            <a:avLst/>
          </a:prstGeom>
          <a:noFill/>
        </p:spPr>
        <p:txBody>
          <a:bodyPr wrap="square" rtlCol="0">
            <a:spAutoFit/>
          </a:bodyPr>
          <a:lstStyle/>
          <a:p>
            <a:pPr algn="ctr"/>
            <a:r>
              <a:rPr lang="en-US" sz="4000" dirty="0"/>
              <a:t> Working of a p-n Photodiode</a:t>
            </a:r>
          </a:p>
        </p:txBody>
      </p:sp>
      <p:sp>
        <p:nvSpPr>
          <p:cNvPr id="8" name="Rectangle 7"/>
          <p:cNvSpPr/>
          <p:nvPr/>
        </p:nvSpPr>
        <p:spPr>
          <a:xfrm>
            <a:off x="421202" y="1457713"/>
            <a:ext cx="11248572" cy="3785652"/>
          </a:xfrm>
          <a:prstGeom prst="rect">
            <a:avLst/>
          </a:prstGeom>
        </p:spPr>
        <p:txBody>
          <a:bodyPr wrap="square">
            <a:spAutoFit/>
          </a:bodyPr>
          <a:lstStyle/>
          <a:p>
            <a:pPr algn="just"/>
            <a:r>
              <a:rPr lang="en-US" sz="2400" dirty="0"/>
              <a:t>When light falls on </a:t>
            </a:r>
            <a:r>
              <a:rPr lang="en-US" sz="2400" dirty="0" smtClean="0"/>
              <a:t>p-n </a:t>
            </a:r>
            <a:r>
              <a:rPr lang="en-US" sz="2400" dirty="0"/>
              <a:t>junction, it is absorbed by the junction. This will generate more electron-hole pairs. Or we can say, characteristically, the amount of reverse current increases.</a:t>
            </a:r>
          </a:p>
          <a:p>
            <a:pPr algn="just"/>
            <a:r>
              <a:rPr lang="en-US" sz="2400" dirty="0"/>
              <a:t>In other words, as the </a:t>
            </a:r>
            <a:r>
              <a:rPr lang="en-US" sz="2400" dirty="0">
                <a:solidFill>
                  <a:srgbClr val="FF0000"/>
                </a:solidFill>
              </a:rPr>
              <a:t>intensity of falling light increases</a:t>
            </a:r>
            <a:r>
              <a:rPr lang="en-US" sz="2400" dirty="0"/>
              <a:t>, </a:t>
            </a:r>
            <a:r>
              <a:rPr lang="en-US" sz="2400" dirty="0">
                <a:solidFill>
                  <a:srgbClr val="FF0000"/>
                </a:solidFill>
              </a:rPr>
              <a:t>resistance of the p-n</a:t>
            </a:r>
            <a:r>
              <a:rPr lang="en-US" sz="2400" dirty="0" smtClean="0">
                <a:solidFill>
                  <a:srgbClr val="FF0000"/>
                </a:solidFill>
              </a:rPr>
              <a:t> </a:t>
            </a:r>
            <a:r>
              <a:rPr lang="en-US" sz="2400" dirty="0">
                <a:solidFill>
                  <a:srgbClr val="FF0000"/>
                </a:solidFill>
              </a:rPr>
              <a:t>junction diode decreases</a:t>
            </a:r>
            <a:r>
              <a:rPr lang="en-US" sz="2400" dirty="0"/>
              <a:t>.</a:t>
            </a:r>
          </a:p>
          <a:p>
            <a:pPr algn="just"/>
            <a:endParaRPr lang="en-US" sz="2400" dirty="0" smtClean="0"/>
          </a:p>
          <a:p>
            <a:pPr algn="just"/>
            <a:r>
              <a:rPr lang="en-US" sz="2400" dirty="0" smtClean="0"/>
              <a:t>This </a:t>
            </a:r>
            <a:r>
              <a:rPr lang="en-US" sz="2400" dirty="0"/>
              <a:t>action makes the diode more conductive.</a:t>
            </a:r>
          </a:p>
          <a:p>
            <a:pPr algn="just"/>
            <a:r>
              <a:rPr lang="en-US" sz="2400" dirty="0"/>
              <a:t>These diodes have very fast response time</a:t>
            </a:r>
          </a:p>
          <a:p>
            <a:pPr algn="just"/>
            <a:r>
              <a:rPr lang="en-US" sz="2400" dirty="0"/>
              <a:t>These are used in high computing devices.</a:t>
            </a:r>
          </a:p>
          <a:p>
            <a:pPr algn="just"/>
            <a:r>
              <a:rPr lang="en-US" sz="2400" dirty="0"/>
              <a:t>It is also used in alarm circuits, counter circuits, etc.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6640" y="959642"/>
            <a:ext cx="11845360" cy="5906299"/>
          </a:xfrm>
        </p:spPr>
        <p:txBody>
          <a:bodyPr>
            <a:noAutofit/>
          </a:bodyPr>
          <a:lstStyle/>
          <a:p>
            <a:pPr marL="109728" indent="0" algn="just">
              <a:buNone/>
            </a:pPr>
            <a:r>
              <a:rPr lang="en-US" sz="2400" dirty="0"/>
              <a:t>A photon can strike an atom within the device and release an electron if the photon has enough energy. This creates an electron-hole pair (e- and h+) where a hole is simply an “empty space” for an electron. If photons are absorbed in either the P or N layers, the electron hole pairs will be recombined in the materials as heat if they are far enough away (at least one diffusion length) from the depletion region. Photons absorbed in the depletion region (or close to it) will create electron hole pairs that will move to opposite ends due to the electric field. Electrons will move toward </a:t>
            </a:r>
            <a:r>
              <a:rPr lang="en-US" sz="2400" dirty="0" smtClean="0"/>
              <a:t>the </a:t>
            </a:r>
            <a:r>
              <a:rPr lang="en-US" sz="2400" dirty="0"/>
              <a:t>positive potential </a:t>
            </a:r>
            <a:r>
              <a:rPr lang="en-US" sz="2400" dirty="0" smtClean="0"/>
              <a:t>and </a:t>
            </a:r>
            <a:r>
              <a:rPr lang="en-US" sz="2400" dirty="0"/>
              <a:t>the holes will move toward the negative </a:t>
            </a:r>
            <a:r>
              <a:rPr lang="en-US" sz="2400" dirty="0" smtClean="0"/>
              <a:t>potential. </a:t>
            </a:r>
            <a:r>
              <a:rPr lang="en-US" sz="2400" dirty="0"/>
              <a:t>These moving charge carriers form the current (photocurrent) in the photodiode. </a:t>
            </a:r>
            <a:r>
              <a:rPr lang="en-US" sz="2400" dirty="0" smtClean="0">
                <a:solidFill>
                  <a:srgbClr val="FF0000"/>
                </a:solidFill>
              </a:rPr>
              <a:t>The </a:t>
            </a:r>
            <a:r>
              <a:rPr lang="en-US" sz="2400" dirty="0">
                <a:solidFill>
                  <a:srgbClr val="FF0000"/>
                </a:solidFill>
              </a:rPr>
              <a:t>depletion region creates a capacitance in the photodiode where the boundaries of the region act as the plates of a parallel plate capacitor. Capacitance is inversely proportional to the width of the depletion region. Reverse bias voltage also influences the capacitance of the region. </a:t>
            </a:r>
          </a:p>
        </p:txBody>
      </p:sp>
      <p:sp>
        <p:nvSpPr>
          <p:cNvPr id="3" name="Slide Number Placeholder 2"/>
          <p:cNvSpPr>
            <a:spLocks noGrp="1"/>
          </p:cNvSpPr>
          <p:nvPr>
            <p:ph type="sldNum" sz="quarter" idx="12"/>
          </p:nvPr>
        </p:nvSpPr>
        <p:spPr/>
        <p:txBody>
          <a:bodyPr/>
          <a:lstStyle/>
          <a:p>
            <a:fld id="{4975AE14-5157-40EE-903F-4A617FD70239}" type="slidenum">
              <a:rPr lang="en-US" smtClean="0"/>
              <a:pPr/>
              <a:t>9</a:t>
            </a:fld>
            <a:endParaRPr lang="en-US"/>
          </a:p>
        </p:txBody>
      </p:sp>
      <p:sp>
        <p:nvSpPr>
          <p:cNvPr id="4" name="Title 3"/>
          <p:cNvSpPr>
            <a:spLocks noGrp="1"/>
          </p:cNvSpPr>
          <p:nvPr>
            <p:ph type="title"/>
          </p:nvPr>
        </p:nvSpPr>
        <p:spPr>
          <a:xfrm>
            <a:off x="782920" y="-183358"/>
            <a:ext cx="10972800" cy="1143000"/>
          </a:xfrm>
        </p:spPr>
        <p:txBody>
          <a:bodyPr/>
          <a:lstStyle/>
          <a:p>
            <a:pPr algn="ctr"/>
            <a:r>
              <a:rPr lang="en-US" sz="4400" dirty="0">
                <a:solidFill>
                  <a:srgbClr val="FF0000"/>
                </a:solidFill>
              </a:rPr>
              <a:t>Working of a p-n Photodiode</a:t>
            </a:r>
            <a:endParaRPr lang="en-US" dirty="0">
              <a:solidFill>
                <a:srgbClr val="FF0000"/>
              </a:solidFill>
            </a:endParaRPr>
          </a:p>
        </p:txBody>
      </p:sp>
    </p:spTree>
    <p:extLst>
      <p:ext uri="{BB962C8B-B14F-4D97-AF65-F5344CB8AC3E}">
        <p14:creationId xmlns:p14="http://schemas.microsoft.com/office/powerpoint/2010/main" val="24488006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7140</TotalTime>
  <Words>1637</Words>
  <Application>Microsoft Office PowerPoint</Application>
  <PresentationFormat>Widescreen</PresentationFormat>
  <Paragraphs>131</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Calibri</vt:lpstr>
      <vt:lpstr>Cambria Math</vt:lpstr>
      <vt:lpstr>Lucida Sans Unicode</vt:lpstr>
      <vt:lpstr>Verdana</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of a p-n Photodiode</vt:lpstr>
      <vt:lpstr>PowerPoint Presentation</vt:lpstr>
      <vt:lpstr>Key performances</vt:lpstr>
      <vt:lpstr>Key performances</vt:lpstr>
      <vt:lpstr>PowerPoint Presentation</vt:lpstr>
      <vt:lpstr>PowerPoint Presentation</vt:lpstr>
      <vt:lpstr>PowerPoint Presentation</vt:lpstr>
      <vt:lpstr>PowerPoint Presentation</vt:lpstr>
      <vt:lpstr>PowerPoint Presentation</vt:lpstr>
      <vt:lpstr>PowerPoint Presentation</vt:lpstr>
      <vt:lpstr>p-i-n Photodiode</vt:lpstr>
      <vt:lpstr>p-i-n Photodiode</vt:lpstr>
      <vt:lpstr>PowerPoint Presentation</vt:lpstr>
      <vt:lpstr>p-i-n Photodiode</vt:lpstr>
      <vt:lpstr>PowerPoint Presentation</vt:lpstr>
      <vt:lpstr>PowerPoint Presentation</vt:lpstr>
      <vt:lpstr>Structure and working</vt:lpstr>
      <vt:lpstr>Application</vt:lpstr>
      <vt:lpstr>Other information</vt:lpstr>
      <vt:lpstr>PowerPoint Presentation</vt:lpstr>
      <vt:lpstr>PowerPoint Presentation</vt:lpstr>
      <vt:lpstr>PowerPoint Presentation</vt:lpstr>
      <vt:lpstr>PowerPoint Presentation</vt:lpstr>
      <vt:lpstr>Avalanche photodiode</vt:lpstr>
      <vt:lpstr>PowerPoint Presentation</vt:lpstr>
      <vt:lpstr>PowerPoint Presentation</vt:lpstr>
      <vt:lpstr>PowerPoint Presentation</vt:lpstr>
      <vt:lpstr>PowerPoint Presentation</vt:lpstr>
      <vt:lpstr>Working</vt:lpstr>
      <vt:lpstr>Characteristics</vt:lpstr>
      <vt:lpstr>Impact ionization in Avalanche Photodiodes </vt:lpstr>
      <vt:lpstr>PowerPoint Presentation</vt:lpstr>
      <vt:lpstr>Comparision</vt:lpstr>
      <vt:lpstr>Comparison Chart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643</cp:revision>
  <dcterms:created xsi:type="dcterms:W3CDTF">2015-03-05T10:33:53Z</dcterms:created>
  <dcterms:modified xsi:type="dcterms:W3CDTF">2025-04-16T15:11:21Z</dcterms:modified>
</cp:coreProperties>
</file>